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73" r:id="rId3"/>
    <p:sldId id="274" r:id="rId4"/>
    <p:sldId id="275" r:id="rId5"/>
    <p:sldId id="277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182F0B-92A7-45CF-8878-C4C8109D0615}" v="2" dt="2022-07-04T10:32:31.9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14" autoAdjust="0"/>
    <p:restoredTop sz="94660"/>
  </p:normalViewPr>
  <p:slideViewPr>
    <p:cSldViewPr snapToGrid="0">
      <p:cViewPr>
        <p:scale>
          <a:sx n="33" d="100"/>
          <a:sy n="33" d="100"/>
        </p:scale>
        <p:origin x="2247" y="127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hsan Iqbal" userId="c2e8e5619a5910ab" providerId="LiveId" clId="{41182F0B-92A7-45CF-8878-C4C8109D0615}"/>
    <pc:docChg chg="undo custSel addSld delSld modSld">
      <pc:chgData name="Ahsan Iqbal" userId="c2e8e5619a5910ab" providerId="LiveId" clId="{41182F0B-92A7-45CF-8878-C4C8109D0615}" dt="2022-07-04T10:41:49.354" v="10" actId="47"/>
      <pc:docMkLst>
        <pc:docMk/>
      </pc:docMkLst>
      <pc:sldChg chg="del">
        <pc:chgData name="Ahsan Iqbal" userId="c2e8e5619a5910ab" providerId="LiveId" clId="{41182F0B-92A7-45CF-8878-C4C8109D0615}" dt="2022-07-04T10:30:04.821" v="0" actId="47"/>
        <pc:sldMkLst>
          <pc:docMk/>
          <pc:sldMk cId="3480059025" sldId="270"/>
        </pc:sldMkLst>
      </pc:sldChg>
      <pc:sldChg chg="delSp modSp">
        <pc:chgData name="Ahsan Iqbal" userId="c2e8e5619a5910ab" providerId="LiveId" clId="{41182F0B-92A7-45CF-8878-C4C8109D0615}" dt="2022-07-04T10:32:31.919" v="5" actId="1076"/>
        <pc:sldMkLst>
          <pc:docMk/>
          <pc:sldMk cId="1479897660" sldId="274"/>
        </pc:sldMkLst>
        <pc:picChg chg="mod">
          <ac:chgData name="Ahsan Iqbal" userId="c2e8e5619a5910ab" providerId="LiveId" clId="{41182F0B-92A7-45CF-8878-C4C8109D0615}" dt="2022-07-04T10:32:31.919" v="5" actId="1076"/>
          <ac:picMkLst>
            <pc:docMk/>
            <pc:sldMk cId="1479897660" sldId="274"/>
            <ac:picMk id="2050" creationId="{DCD7C776-BC66-3DF8-1A69-24E4165123B2}"/>
          </ac:picMkLst>
        </pc:picChg>
        <pc:picChg chg="del">
          <ac:chgData name="Ahsan Iqbal" userId="c2e8e5619a5910ab" providerId="LiveId" clId="{41182F0B-92A7-45CF-8878-C4C8109D0615}" dt="2022-07-04T10:32:30.176" v="4" actId="478"/>
          <ac:picMkLst>
            <pc:docMk/>
            <pc:sldMk cId="1479897660" sldId="274"/>
            <ac:picMk id="2052" creationId="{753A1E0F-B16A-49F7-AD5E-B635CFACD4A5}"/>
          </ac:picMkLst>
        </pc:picChg>
      </pc:sldChg>
      <pc:sldChg chg="add del">
        <pc:chgData name="Ahsan Iqbal" userId="c2e8e5619a5910ab" providerId="LiveId" clId="{41182F0B-92A7-45CF-8878-C4C8109D0615}" dt="2022-07-04T10:41:49.354" v="10" actId="47"/>
        <pc:sldMkLst>
          <pc:docMk/>
          <pc:sldMk cId="524223263" sldId="278"/>
        </pc:sldMkLst>
      </pc:sldChg>
      <pc:sldChg chg="add del">
        <pc:chgData name="Ahsan Iqbal" userId="c2e8e5619a5910ab" providerId="LiveId" clId="{41182F0B-92A7-45CF-8878-C4C8109D0615}" dt="2022-07-04T10:41:49.354" v="10" actId="47"/>
        <pc:sldMkLst>
          <pc:docMk/>
          <pc:sldMk cId="2783103306" sldId="279"/>
        </pc:sldMkLst>
      </pc:sldChg>
      <pc:sldChg chg="modSp add del mod">
        <pc:chgData name="Ahsan Iqbal" userId="c2e8e5619a5910ab" providerId="LiveId" clId="{41182F0B-92A7-45CF-8878-C4C8109D0615}" dt="2022-07-04T10:41:49.354" v="10" actId="47"/>
        <pc:sldMkLst>
          <pc:docMk/>
          <pc:sldMk cId="2381783875" sldId="280"/>
        </pc:sldMkLst>
        <pc:picChg chg="mod">
          <ac:chgData name="Ahsan Iqbal" userId="c2e8e5619a5910ab" providerId="LiveId" clId="{41182F0B-92A7-45CF-8878-C4C8109D0615}" dt="2022-07-04T10:32:39.392" v="7" actId="1076"/>
          <ac:picMkLst>
            <pc:docMk/>
            <pc:sldMk cId="2381783875" sldId="280"/>
            <ac:picMk id="5" creationId="{CF3F5908-E105-46B3-170D-5C0E5C774CA0}"/>
          </ac:picMkLst>
        </pc:picChg>
      </pc:sldChg>
      <pc:sldChg chg="add del">
        <pc:chgData name="Ahsan Iqbal" userId="c2e8e5619a5910ab" providerId="LiveId" clId="{41182F0B-92A7-45CF-8878-C4C8109D0615}" dt="2022-07-04T10:41:49.354" v="10" actId="47"/>
        <pc:sldMkLst>
          <pc:docMk/>
          <pc:sldMk cId="275761813" sldId="281"/>
        </pc:sldMkLst>
      </pc:sldChg>
      <pc:sldChg chg="add del">
        <pc:chgData name="Ahsan Iqbal" userId="c2e8e5619a5910ab" providerId="LiveId" clId="{41182F0B-92A7-45CF-8878-C4C8109D0615}" dt="2022-07-04T10:41:47.134" v="9" actId="47"/>
        <pc:sldMkLst>
          <pc:docMk/>
          <pc:sldMk cId="639641398" sldId="282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AF7C4-789E-B33F-8296-B7DDBFF9CD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54F5E3-A04F-5224-E7AE-4FEC04C144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9B7AAE-E6ED-6F1F-6EA4-1EF5B92FD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F2736-8618-4AF8-A251-A7BE70F2248C}" type="datetimeFigureOut">
              <a:rPr lang="en-GB" smtClean="0"/>
              <a:t>04/07/2022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5FCE37-AF08-239A-1ABE-5E027727B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589495-0CC7-4115-1D12-B95242A68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D806C-42EB-4118-B532-952AAB09DC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9857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0249EC-47E5-87F2-03C1-7C5478EC3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AB8075-DDCC-1106-FC91-5D565B3912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37DCC2-E6FE-A81B-A674-CE66713C3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F2736-8618-4AF8-A251-A7BE70F2248C}" type="datetimeFigureOut">
              <a:rPr lang="en-GB" smtClean="0"/>
              <a:t>04/07/2022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11596B-AC9F-C17A-AFB2-5BB785184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78E135-62FB-B073-867A-8A7D3F892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D806C-42EB-4118-B532-952AAB09DC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9832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64533DC-DB2F-0D0C-FCEA-28C17A5FB3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502B90-5E60-CC8D-908B-AF312E4FD6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7C46E8-0C49-12B8-7824-A4304327D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F2736-8618-4AF8-A251-A7BE70F2248C}" type="datetimeFigureOut">
              <a:rPr lang="en-GB" smtClean="0"/>
              <a:t>04/07/2022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DE7788-EFC6-9656-430C-DD53FDAA7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736969-1255-CD68-0C0D-8BA97937D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D806C-42EB-4118-B532-952AAB09DC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7514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61FD6-C606-544A-4D67-BB5FED3B6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F96583-76D8-0C5B-968A-DD59D2FFA4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66FC91-74D0-DD5E-5395-6D53ED359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F2736-8618-4AF8-A251-A7BE70F2248C}" type="datetimeFigureOut">
              <a:rPr lang="en-GB" smtClean="0"/>
              <a:t>04/07/2022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2DA612-0FC6-50B1-47B3-F8326AF26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8FBF42-2FA4-5992-BE18-D46629ECB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D806C-42EB-4118-B532-952AAB09DC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4728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49CD1-B120-2BDF-5A4B-EC3AA4E31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E83B2D-3FC4-F448-3013-D35F2EBBCA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AAB1C2-3927-4820-CA7D-340CB2D71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F2736-8618-4AF8-A251-A7BE70F2248C}" type="datetimeFigureOut">
              <a:rPr lang="en-GB" smtClean="0"/>
              <a:t>04/07/2022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1153BF-DD37-CE58-88F5-7C76B942C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168AB9-1860-6D98-0E72-5D4575D7B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D806C-42EB-4118-B532-952AAB09DC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8868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B68FA-8C6E-48B6-E419-0885F1239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51960D-2925-F7C0-B1DD-B21299CD0C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93BC30-76E2-EC4F-8F57-78AC427FCF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A73677-1FD3-5A68-5DBD-F40F64171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F2736-8618-4AF8-A251-A7BE70F2248C}" type="datetimeFigureOut">
              <a:rPr lang="en-GB" smtClean="0"/>
              <a:t>04/07/2022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8306B4-CA54-B269-F31A-A5A0A5A2D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49FF02-056A-3DF7-F7EB-B8F0AFCC3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D806C-42EB-4118-B532-952AAB09DC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6263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9E300-FE0B-E133-3614-C3E674781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71B493-19F7-492C-5D86-6746FFCFE4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09C77A-40D0-D491-8986-E1097FC5BB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61B9BE-477B-AA04-F985-684F36DC60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B1B85C1-AAFD-BA31-7465-75CD499D9C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2C46899-5E16-2DC0-6296-F997A6BF4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F2736-8618-4AF8-A251-A7BE70F2248C}" type="datetimeFigureOut">
              <a:rPr lang="en-GB" smtClean="0"/>
              <a:t>04/07/2022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F91C47C-7DA0-A688-4B43-82C151731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4DC0346-50D6-1872-DA38-436617C59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D806C-42EB-4118-B532-952AAB09DC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6052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70198-A84E-1515-4A14-AE7049974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5D409C-9980-0D06-8F90-AC293645E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F2736-8618-4AF8-A251-A7BE70F2248C}" type="datetimeFigureOut">
              <a:rPr lang="en-GB" smtClean="0"/>
              <a:t>04/07/2022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9F6322-ED3B-0FB3-31BD-6D299BBC5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EFFCCC-7351-297D-7AF0-01AB24AFC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D806C-42EB-4118-B532-952AAB09DC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9608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52A534-A965-DA6A-1ABA-4FAD6BBCA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F2736-8618-4AF8-A251-A7BE70F2248C}" type="datetimeFigureOut">
              <a:rPr lang="en-GB" smtClean="0"/>
              <a:t>04/07/2022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81223D-135C-D36C-1C8C-9F9EA6FE4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F3F683-B8AF-DE79-EE9C-AF36BF83B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D806C-42EB-4118-B532-952AAB09DC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8880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0BBF2-BA44-F158-6119-BFA679F1D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650A50-71DD-9D54-0DCC-DFAAEB1FB5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98814E-7FCB-483D-B17D-2811F4DD58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1E46AB-6870-0D2F-FA6A-42742F24C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F2736-8618-4AF8-A251-A7BE70F2248C}" type="datetimeFigureOut">
              <a:rPr lang="en-GB" smtClean="0"/>
              <a:t>04/07/2022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07E937-DD9D-C25A-4618-0FAF45B7E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6939C2-3855-F402-5DF5-0030D7328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D806C-42EB-4118-B532-952AAB09DC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9972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DC105-C019-8AEC-073E-B4A202EFF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B4E86F-2939-C8E5-E85B-756D57BF6A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982C98-70D8-0CD2-B8CC-4EBD3EFE71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66AA00-D046-2E76-614C-E7771020B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F2736-8618-4AF8-A251-A7BE70F2248C}" type="datetimeFigureOut">
              <a:rPr lang="en-GB" smtClean="0"/>
              <a:t>04/07/2022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8EE891-E6A9-34A9-0217-14DA1E3DC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205527-FE71-787C-D946-F357E8DBB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D806C-42EB-4118-B532-952AAB09DC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579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D06C21-CE6A-BB72-6F74-46A8690D1F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E1CAAD-1E8E-F5DF-E007-9C942337B0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AEA24C-9B3B-BAE0-AB40-9B30F6489C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F2736-8618-4AF8-A251-A7BE70F2248C}" type="datetimeFigureOut">
              <a:rPr lang="en-GB" smtClean="0"/>
              <a:t>04/07/2022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08A116-24CA-99CF-C1B9-0790E9BDFF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3143B2-3F84-4631-2BD8-1BE882062B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D806C-42EB-4118-B532-952AAB09DC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0386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39C4F-B275-EFD6-5EED-85233D91B79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Driving Theory Workshop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869F01-68EB-8B0C-03EE-194946EC0DA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Topic – 11 – Vulnerable Road Users </a:t>
            </a:r>
            <a:r>
              <a:rPr lang="en-GB"/>
              <a:t>PART 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9641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F8292-C8B9-D8BA-645B-E26C10BB4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31226"/>
            <a:ext cx="10515600" cy="1325563"/>
          </a:xfrm>
        </p:spPr>
        <p:txBody>
          <a:bodyPr/>
          <a:lstStyle/>
          <a:p>
            <a:r>
              <a:rPr lang="en-GB" dirty="0"/>
              <a:t>Vulnerable road users: Motorcyclists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A26873-4951-FFE8-DE28-4609FE1070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305" y="819784"/>
            <a:ext cx="6308187" cy="5904572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Motorcyclists are similar to cyclists, and are also vulnerable. </a:t>
            </a:r>
          </a:p>
          <a:p>
            <a:pPr lvl="1"/>
            <a:r>
              <a:rPr lang="en-GB" dirty="0"/>
              <a:t>They are hard to see</a:t>
            </a:r>
          </a:p>
          <a:p>
            <a:pPr lvl="1"/>
            <a:r>
              <a:rPr lang="en-GB" dirty="0"/>
              <a:t>They are unpredictable, meaning they may move in any direction to avoid bumps in the road. </a:t>
            </a:r>
          </a:p>
          <a:p>
            <a:pPr lvl="1"/>
            <a:r>
              <a:rPr lang="en-GB" dirty="0"/>
              <a:t>They can be affected by the wind which may blow them off the road.</a:t>
            </a:r>
          </a:p>
          <a:p>
            <a:pPr marL="457200" lvl="1" indent="0">
              <a:buNone/>
            </a:pPr>
            <a:endParaRPr lang="en-GB" dirty="0"/>
          </a:p>
          <a:p>
            <a:r>
              <a:rPr lang="en-GB" dirty="0"/>
              <a:t>Therefore, remember to leave plenty of room while overtaking a motorcyclist, especially if it is windy. </a:t>
            </a:r>
          </a:p>
          <a:p>
            <a:r>
              <a:rPr lang="en-GB" dirty="0"/>
              <a:t>Look carefully for motorcyclists when at a junction, as they may be hidden behind other cars and are harder to see. </a:t>
            </a:r>
          </a:p>
          <a:p>
            <a:r>
              <a:rPr lang="en-GB" dirty="0"/>
              <a:t>Give them plenty of room to when they are turning left or right at the end of the road. </a:t>
            </a:r>
          </a:p>
        </p:txBody>
      </p:sp>
      <p:pic>
        <p:nvPicPr>
          <p:cNvPr id="3074" name="Picture 2" descr="Road users requiring extra care - Motorcyclists and cyclists (211 to 213) -  THE HIGHWAY CODE">
            <a:extLst>
              <a:ext uri="{FF2B5EF4-FFF2-40B4-BE49-F238E27FC236}">
                <a16:creationId xmlns:a16="http://schemas.microsoft.com/office/drawing/2014/main" id="{7C71E486-ECA6-1E55-F2DA-A7ADE31310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2492" y="1765748"/>
            <a:ext cx="5095494" cy="3046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8469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F2F8E-82D6-9700-2DBC-71E0C1995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Motorcyclists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3AAA78-8CC0-DBD7-E44E-6B0D865AD3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440" y="1526367"/>
            <a:ext cx="6443749" cy="4966508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Also, remember that a motorcyclist can:</a:t>
            </a:r>
          </a:p>
          <a:p>
            <a:pPr lvl="1"/>
            <a:r>
              <a:rPr lang="en-GB" dirty="0"/>
              <a:t>Move between lanes</a:t>
            </a:r>
          </a:p>
          <a:p>
            <a:pPr lvl="1"/>
            <a:r>
              <a:rPr lang="en-GB" dirty="0"/>
              <a:t>Move in front of you</a:t>
            </a:r>
          </a:p>
          <a:p>
            <a:pPr lvl="1"/>
            <a:r>
              <a:rPr lang="en-GB" dirty="0"/>
              <a:t>Move very close to you. </a:t>
            </a:r>
          </a:p>
          <a:p>
            <a:r>
              <a:rPr lang="en-GB" dirty="0"/>
              <a:t>Therefore, Keep checking your mirrors to make sure you see cyclists and motorcyclists. </a:t>
            </a:r>
          </a:p>
          <a:p>
            <a:endParaRPr lang="en-GB" dirty="0"/>
          </a:p>
          <a:p>
            <a:r>
              <a:rPr lang="en-GB" dirty="0"/>
              <a:t>Motorcyclists may also wear helmets and leather clothing. </a:t>
            </a:r>
          </a:p>
          <a:p>
            <a:pPr lvl="1"/>
            <a:r>
              <a:rPr lang="en-GB" dirty="0"/>
              <a:t>If you ever find a motorcyclist that has been injured at an accident, it is important to know that you SHOULD NEVER REMOVE THEIR HELMET UNLESS YOU HAVE TO. </a:t>
            </a:r>
          </a:p>
          <a:p>
            <a:pPr lvl="1"/>
            <a:r>
              <a:rPr lang="en-GB" dirty="0"/>
              <a:t>This is because removing the helmet of an injured motorcyclist may cause more injury.</a:t>
            </a:r>
          </a:p>
        </p:txBody>
      </p:sp>
      <p:pic>
        <p:nvPicPr>
          <p:cNvPr id="2050" name="Picture 2" descr="Is Lane Splitting Legal? Where?">
            <a:extLst>
              <a:ext uri="{FF2B5EF4-FFF2-40B4-BE49-F238E27FC236}">
                <a16:creationId xmlns:a16="http://schemas.microsoft.com/office/drawing/2014/main" id="{DCD7C776-BC66-3DF8-1A69-24E416512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9913" y="1690688"/>
            <a:ext cx="3953022" cy="3019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9897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A0CE9-2394-105C-42AB-28D857E44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77726"/>
            <a:ext cx="10515600" cy="1325563"/>
          </a:xfrm>
        </p:spPr>
        <p:txBody>
          <a:bodyPr/>
          <a:lstStyle/>
          <a:p>
            <a:r>
              <a:rPr lang="en-GB" dirty="0"/>
              <a:t>Vulnerable road users: Horses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5EB31F-F119-92E9-29B1-886F1FB1E1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443" y="887125"/>
            <a:ext cx="11076709" cy="4351338"/>
          </a:xfrm>
        </p:spPr>
        <p:txBody>
          <a:bodyPr>
            <a:normAutofit/>
          </a:bodyPr>
          <a:lstStyle/>
          <a:p>
            <a:r>
              <a:rPr lang="en-GB" dirty="0"/>
              <a:t>Horses are vulnerable on the road because:</a:t>
            </a:r>
          </a:p>
          <a:p>
            <a:pPr lvl="1"/>
            <a:r>
              <a:rPr lang="en-GB" dirty="0"/>
              <a:t>They are unpredictable – We do not know how they will act.</a:t>
            </a:r>
          </a:p>
          <a:p>
            <a:pPr lvl="1"/>
            <a:r>
              <a:rPr lang="en-GB" dirty="0"/>
              <a:t>For example, they might get scared of the noise or speed of passing cars, and may run in any direction if frightened. </a:t>
            </a:r>
          </a:p>
          <a:p>
            <a:pPr lvl="1"/>
            <a:endParaRPr lang="en-GB" dirty="0"/>
          </a:p>
          <a:p>
            <a:r>
              <a:rPr lang="en-GB" dirty="0"/>
              <a:t>Remember to leave horse riders PLENTY OF ROOM and DRIVE SLOWLY near animals.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216DA0-52A9-06DC-7F63-6D5AF0CE0F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5592" y="3959836"/>
            <a:ext cx="3575180" cy="2011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6911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DFC25-C944-B4E4-073D-8EE3CDECD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Pedestrian crossings - Zebra crossings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51D0B0-5D07-E834-3D9C-95027F9FA9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GB" dirty="0"/>
              <a:t>Zebra Crossing – You need to </a:t>
            </a:r>
            <a:r>
              <a:rPr lang="en-GB" b="0" i="0" dirty="0">
                <a:solidFill>
                  <a:srgbClr val="2C2D2F"/>
                </a:solidFill>
                <a:effectLst/>
                <a:latin typeface="Roboto" panose="02000000000000000000" pitchFamily="2" charset="0"/>
              </a:rPr>
              <a:t>stop and wait if somebody is at the zebra crossing preparing to cross, as long as it is safe to do so.</a:t>
            </a:r>
          </a:p>
          <a:p>
            <a:endParaRPr lang="en-GB" dirty="0"/>
          </a:p>
        </p:txBody>
      </p:sp>
      <p:pic>
        <p:nvPicPr>
          <p:cNvPr id="13316" name="Picture 4" descr="24,380 Zebra Crossing Stock Photos, Pictures &amp; Royalty-Free Images - iStock">
            <a:extLst>
              <a:ext uri="{FF2B5EF4-FFF2-40B4-BE49-F238E27FC236}">
                <a16:creationId xmlns:a16="http://schemas.microsoft.com/office/drawing/2014/main" id="{6EB45AB8-203D-BE9F-405C-1806595D77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187" y="2750344"/>
            <a:ext cx="58293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49805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321</Words>
  <Application>Microsoft Office PowerPoint</Application>
  <PresentationFormat>Widescreen</PresentationFormat>
  <Paragraphs>29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Roboto</vt:lpstr>
      <vt:lpstr>Office Theme</vt:lpstr>
      <vt:lpstr>Driving Theory Workshop</vt:lpstr>
      <vt:lpstr>Vulnerable road users: Motorcyclists</vt:lpstr>
      <vt:lpstr>Motorcyclists</vt:lpstr>
      <vt:lpstr>Vulnerable road users: Horses</vt:lpstr>
      <vt:lpstr>Pedestrian crossings - Zebra crossings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Driving Theory Workshop</dc:title>
  <dc:creator>Ahsan Iqbal</dc:creator>
  <cp:lastModifiedBy>Ahsan Iqbal</cp:lastModifiedBy>
  <cp:revision>1</cp:revision>
  <dcterms:created xsi:type="dcterms:W3CDTF">2022-07-04T10:26:41Z</dcterms:created>
  <dcterms:modified xsi:type="dcterms:W3CDTF">2022-07-04T10:41:51Z</dcterms:modified>
</cp:coreProperties>
</file>