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75"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san Iqbal" userId="c2e8e5619a5910ab" providerId="LiveId" clId="{441891CE-06F7-468A-A0BC-72CBB5F02787}"/>
    <pc:docChg chg="custSel addSld delSld modSld">
      <pc:chgData name="Ahsan Iqbal" userId="c2e8e5619a5910ab" providerId="LiveId" clId="{441891CE-06F7-468A-A0BC-72CBB5F02787}" dt="2022-03-21T21:38:05.814" v="748" actId="403"/>
      <pc:docMkLst>
        <pc:docMk/>
      </pc:docMkLst>
      <pc:sldChg chg="modSp mod">
        <pc:chgData name="Ahsan Iqbal" userId="c2e8e5619a5910ab" providerId="LiveId" clId="{441891CE-06F7-468A-A0BC-72CBB5F02787}" dt="2022-03-21T21:38:05.814" v="748" actId="403"/>
        <pc:sldMkLst>
          <pc:docMk/>
          <pc:sldMk cId="4014868327" sldId="256"/>
        </pc:sldMkLst>
        <pc:spChg chg="mod">
          <ac:chgData name="Ahsan Iqbal" userId="c2e8e5619a5910ab" providerId="LiveId" clId="{441891CE-06F7-468A-A0BC-72CBB5F02787}" dt="2022-03-21T21:38:05.814" v="748" actId="403"/>
          <ac:spMkLst>
            <pc:docMk/>
            <pc:sldMk cId="4014868327" sldId="256"/>
            <ac:spMk id="3" creationId="{AAFB1D11-3D0A-4BAA-AB39-F41D2C6E2133}"/>
          </ac:spMkLst>
        </pc:spChg>
      </pc:sldChg>
      <pc:sldChg chg="modSp mod">
        <pc:chgData name="Ahsan Iqbal" userId="c2e8e5619a5910ab" providerId="LiveId" clId="{441891CE-06F7-468A-A0BC-72CBB5F02787}" dt="2022-03-21T21:27:06.148" v="135" actId="20577"/>
        <pc:sldMkLst>
          <pc:docMk/>
          <pc:sldMk cId="4138468005" sldId="257"/>
        </pc:sldMkLst>
        <pc:spChg chg="mod">
          <ac:chgData name="Ahsan Iqbal" userId="c2e8e5619a5910ab" providerId="LiveId" clId="{441891CE-06F7-468A-A0BC-72CBB5F02787}" dt="2022-03-21T21:27:06.148" v="135" actId="20577"/>
          <ac:spMkLst>
            <pc:docMk/>
            <pc:sldMk cId="4138468005" sldId="257"/>
            <ac:spMk id="3" creationId="{765132C8-BD2B-4792-B4F4-8BBF28370F7B}"/>
          </ac:spMkLst>
        </pc:spChg>
      </pc:sldChg>
      <pc:sldChg chg="modSp mod">
        <pc:chgData name="Ahsan Iqbal" userId="c2e8e5619a5910ab" providerId="LiveId" clId="{441891CE-06F7-468A-A0BC-72CBB5F02787}" dt="2022-03-21T21:27:23.405" v="144" actId="113"/>
        <pc:sldMkLst>
          <pc:docMk/>
          <pc:sldMk cId="3890991427" sldId="258"/>
        </pc:sldMkLst>
        <pc:spChg chg="mod">
          <ac:chgData name="Ahsan Iqbal" userId="c2e8e5619a5910ab" providerId="LiveId" clId="{441891CE-06F7-468A-A0BC-72CBB5F02787}" dt="2022-03-21T21:27:23.405" v="144" actId="113"/>
          <ac:spMkLst>
            <pc:docMk/>
            <pc:sldMk cId="3890991427" sldId="258"/>
            <ac:spMk id="3" creationId="{0FA775B2-9F66-4240-A237-71F41F92B476}"/>
          </ac:spMkLst>
        </pc:spChg>
      </pc:sldChg>
      <pc:sldChg chg="modSp mod">
        <pc:chgData name="Ahsan Iqbal" userId="c2e8e5619a5910ab" providerId="LiveId" clId="{441891CE-06F7-468A-A0BC-72CBB5F02787}" dt="2022-03-21T21:29:34.509" v="217" actId="20577"/>
        <pc:sldMkLst>
          <pc:docMk/>
          <pc:sldMk cId="4283311611" sldId="259"/>
        </pc:sldMkLst>
        <pc:spChg chg="mod">
          <ac:chgData name="Ahsan Iqbal" userId="c2e8e5619a5910ab" providerId="LiveId" clId="{441891CE-06F7-468A-A0BC-72CBB5F02787}" dt="2022-03-21T21:29:34.509" v="217" actId="20577"/>
          <ac:spMkLst>
            <pc:docMk/>
            <pc:sldMk cId="4283311611" sldId="259"/>
            <ac:spMk id="3" creationId="{AB312F12-2097-41FE-8A75-A97F13487EC1}"/>
          </ac:spMkLst>
        </pc:spChg>
      </pc:sldChg>
      <pc:sldChg chg="modSp mod">
        <pc:chgData name="Ahsan Iqbal" userId="c2e8e5619a5910ab" providerId="LiveId" clId="{441891CE-06F7-468A-A0BC-72CBB5F02787}" dt="2022-03-21T21:30:13.249" v="246" actId="115"/>
        <pc:sldMkLst>
          <pc:docMk/>
          <pc:sldMk cId="61084153" sldId="263"/>
        </pc:sldMkLst>
        <pc:spChg chg="mod">
          <ac:chgData name="Ahsan Iqbal" userId="c2e8e5619a5910ab" providerId="LiveId" clId="{441891CE-06F7-468A-A0BC-72CBB5F02787}" dt="2022-03-21T21:30:13.249" v="246" actId="115"/>
          <ac:spMkLst>
            <pc:docMk/>
            <pc:sldMk cId="61084153" sldId="263"/>
            <ac:spMk id="2" creationId="{D134E5AE-85B8-4491-949C-291C8EC5BB22}"/>
          </ac:spMkLst>
        </pc:spChg>
      </pc:sldChg>
      <pc:sldChg chg="modSp mod">
        <pc:chgData name="Ahsan Iqbal" userId="c2e8e5619a5910ab" providerId="LiveId" clId="{441891CE-06F7-468A-A0BC-72CBB5F02787}" dt="2022-03-21T21:31:42.110" v="319" actId="20577"/>
        <pc:sldMkLst>
          <pc:docMk/>
          <pc:sldMk cId="1376149217" sldId="264"/>
        </pc:sldMkLst>
        <pc:spChg chg="mod">
          <ac:chgData name="Ahsan Iqbal" userId="c2e8e5619a5910ab" providerId="LiveId" clId="{441891CE-06F7-468A-A0BC-72CBB5F02787}" dt="2022-03-21T21:31:42.110" v="319" actId="20577"/>
          <ac:spMkLst>
            <pc:docMk/>
            <pc:sldMk cId="1376149217" sldId="264"/>
            <ac:spMk id="3" creationId="{CD208E9C-5534-4932-ACBD-5DF9C726BCF5}"/>
          </ac:spMkLst>
        </pc:spChg>
      </pc:sldChg>
      <pc:sldChg chg="modSp mod">
        <pc:chgData name="Ahsan Iqbal" userId="c2e8e5619a5910ab" providerId="LiveId" clId="{441891CE-06F7-468A-A0BC-72CBB5F02787}" dt="2022-03-21T21:34:15.858" v="525" actId="20577"/>
        <pc:sldMkLst>
          <pc:docMk/>
          <pc:sldMk cId="4273283039" sldId="265"/>
        </pc:sldMkLst>
        <pc:spChg chg="mod">
          <ac:chgData name="Ahsan Iqbal" userId="c2e8e5619a5910ab" providerId="LiveId" clId="{441891CE-06F7-468A-A0BC-72CBB5F02787}" dt="2022-03-21T21:34:15.858" v="525" actId="20577"/>
          <ac:spMkLst>
            <pc:docMk/>
            <pc:sldMk cId="4273283039" sldId="265"/>
            <ac:spMk id="3" creationId="{88DDDCC3-539E-40AD-BA3B-0E02AD3D3220}"/>
          </ac:spMkLst>
        </pc:spChg>
      </pc:sldChg>
      <pc:sldChg chg="modSp mod">
        <pc:chgData name="Ahsan Iqbal" userId="c2e8e5619a5910ab" providerId="LiveId" clId="{441891CE-06F7-468A-A0BC-72CBB5F02787}" dt="2022-03-21T21:36:43.887" v="732" actId="27636"/>
        <pc:sldMkLst>
          <pc:docMk/>
          <pc:sldMk cId="2620049353" sldId="266"/>
        </pc:sldMkLst>
        <pc:spChg chg="mod">
          <ac:chgData name="Ahsan Iqbal" userId="c2e8e5619a5910ab" providerId="LiveId" clId="{441891CE-06F7-468A-A0BC-72CBB5F02787}" dt="2022-03-21T21:36:43.887" v="732" actId="27636"/>
          <ac:spMkLst>
            <pc:docMk/>
            <pc:sldMk cId="2620049353" sldId="266"/>
            <ac:spMk id="3" creationId="{7D30BA24-F508-43B8-A08F-FA77188A514D}"/>
          </ac:spMkLst>
        </pc:spChg>
      </pc:sldChg>
      <pc:sldChg chg="modSp mod">
        <pc:chgData name="Ahsan Iqbal" userId="c2e8e5619a5910ab" providerId="LiveId" clId="{441891CE-06F7-468A-A0BC-72CBB5F02787}" dt="2022-03-21T21:37:42.503" v="743" actId="113"/>
        <pc:sldMkLst>
          <pc:docMk/>
          <pc:sldMk cId="934597361" sldId="271"/>
        </pc:sldMkLst>
        <pc:spChg chg="mod">
          <ac:chgData name="Ahsan Iqbal" userId="c2e8e5619a5910ab" providerId="LiveId" clId="{441891CE-06F7-468A-A0BC-72CBB5F02787}" dt="2022-03-21T21:37:42.503" v="743" actId="113"/>
          <ac:spMkLst>
            <pc:docMk/>
            <pc:sldMk cId="934597361" sldId="271"/>
            <ac:spMk id="2" creationId="{1BF5DB3A-E84F-4D1F-B449-A2F384AD5088}"/>
          </ac:spMkLst>
        </pc:spChg>
      </pc:sldChg>
      <pc:sldChg chg="modSp mod">
        <pc:chgData name="Ahsan Iqbal" userId="c2e8e5619a5910ab" providerId="LiveId" clId="{441891CE-06F7-468A-A0BC-72CBB5F02787}" dt="2022-03-21T21:37:35.832" v="742" actId="20577"/>
        <pc:sldMkLst>
          <pc:docMk/>
          <pc:sldMk cId="2661402255" sldId="272"/>
        </pc:sldMkLst>
        <pc:spChg chg="mod">
          <ac:chgData name="Ahsan Iqbal" userId="c2e8e5619a5910ab" providerId="LiveId" clId="{441891CE-06F7-468A-A0BC-72CBB5F02787}" dt="2022-03-21T21:37:35.832" v="742" actId="20577"/>
          <ac:spMkLst>
            <pc:docMk/>
            <pc:sldMk cId="2661402255" sldId="272"/>
            <ac:spMk id="2" creationId="{BD9E5EF7-E417-4B65-A95A-93A46B4B7092}"/>
          </ac:spMkLst>
        </pc:spChg>
        <pc:spChg chg="mod">
          <ac:chgData name="Ahsan Iqbal" userId="c2e8e5619a5910ab" providerId="LiveId" clId="{441891CE-06F7-468A-A0BC-72CBB5F02787}" dt="2022-03-21T21:37:15.905" v="741" actId="20577"/>
          <ac:spMkLst>
            <pc:docMk/>
            <pc:sldMk cId="2661402255" sldId="272"/>
            <ac:spMk id="3" creationId="{CBA4908A-577A-46A1-8FB7-82AA2F6F01ED}"/>
          </ac:spMkLst>
        </pc:spChg>
      </pc:sldChg>
      <pc:sldChg chg="del">
        <pc:chgData name="Ahsan Iqbal" userId="c2e8e5619a5910ab" providerId="LiveId" clId="{441891CE-06F7-468A-A0BC-72CBB5F02787}" dt="2022-03-21T21:37:47.270" v="744" actId="47"/>
        <pc:sldMkLst>
          <pc:docMk/>
          <pc:sldMk cId="2161428047" sldId="273"/>
        </pc:sldMkLst>
      </pc:sldChg>
      <pc:sldChg chg="modSp new mod">
        <pc:chgData name="Ahsan Iqbal" userId="c2e8e5619a5910ab" providerId="LiveId" clId="{441891CE-06F7-468A-A0BC-72CBB5F02787}" dt="2022-03-21T21:29:44.968" v="218" actId="113"/>
        <pc:sldMkLst>
          <pc:docMk/>
          <pc:sldMk cId="4044410895" sldId="275"/>
        </pc:sldMkLst>
        <pc:spChg chg="mod">
          <ac:chgData name="Ahsan Iqbal" userId="c2e8e5619a5910ab" providerId="LiveId" clId="{441891CE-06F7-468A-A0BC-72CBB5F02787}" dt="2022-03-21T21:29:44.968" v="218" actId="113"/>
          <ac:spMkLst>
            <pc:docMk/>
            <pc:sldMk cId="4044410895" sldId="275"/>
            <ac:spMk id="2" creationId="{99BDAE70-1677-48E9-AC6F-85D1FAAF7F8A}"/>
          </ac:spMkLst>
        </pc:spChg>
        <pc:spChg chg="mod">
          <ac:chgData name="Ahsan Iqbal" userId="c2e8e5619a5910ab" providerId="LiveId" clId="{441891CE-06F7-468A-A0BC-72CBB5F02787}" dt="2022-03-21T21:28:20.656" v="186" actId="20577"/>
          <ac:spMkLst>
            <pc:docMk/>
            <pc:sldMk cId="4044410895" sldId="275"/>
            <ac:spMk id="3" creationId="{CFA7802E-6155-47EC-8197-2FD9F197FC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9663-9828-497D-B906-8B6D4BA1E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63F995-D88D-42C6-89EF-BC39B2CE1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135A3C-038C-4C21-BDF9-3FCA40E50C62}"/>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5" name="Footer Placeholder 4">
            <a:extLst>
              <a:ext uri="{FF2B5EF4-FFF2-40B4-BE49-F238E27FC236}">
                <a16:creationId xmlns:a16="http://schemas.microsoft.com/office/drawing/2014/main" id="{EABB9906-843B-43D8-BBFC-45438123B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F0092F-6E8A-4C2E-8DAB-43D6141F19B9}"/>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204136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CC41-B5D5-4BC9-91C7-6FFB79E9DC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F54269-CAE5-4B95-8F9E-0F8429397E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2B3CED-7FA4-45B0-9362-D999B61B7CDD}"/>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5" name="Footer Placeholder 4">
            <a:extLst>
              <a:ext uri="{FF2B5EF4-FFF2-40B4-BE49-F238E27FC236}">
                <a16:creationId xmlns:a16="http://schemas.microsoft.com/office/drawing/2014/main" id="{528CDD4A-6E8B-4435-BFC0-AFA25FA6D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574DEA-5655-448F-8D2D-F434C6B8CB1B}"/>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99998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5804C-0E2C-4B16-84B0-61E04A4667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C192DB-9DE7-4EE4-94DB-8A50FFFC29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0EB8F5-A1B7-4774-B6D9-F56A0D0673A4}"/>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5" name="Footer Placeholder 4">
            <a:extLst>
              <a:ext uri="{FF2B5EF4-FFF2-40B4-BE49-F238E27FC236}">
                <a16:creationId xmlns:a16="http://schemas.microsoft.com/office/drawing/2014/main" id="{C9A833C4-4D75-465C-8D09-CA8D01A2EA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C20FCE-57FC-4B94-8317-151BD776F2A8}"/>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128090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370B-32CA-4791-A4F1-F6E05D004D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C90226-0AF5-4DB3-8850-4EAB1A95D8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B31F7E-5BB6-4879-8ACC-7EECD16AD175}"/>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5" name="Footer Placeholder 4">
            <a:extLst>
              <a:ext uri="{FF2B5EF4-FFF2-40B4-BE49-F238E27FC236}">
                <a16:creationId xmlns:a16="http://schemas.microsoft.com/office/drawing/2014/main" id="{FAAA47C3-0D1A-4A67-B60B-376FC0120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A97D2B-87F6-4299-A7FB-EB413C90A015}"/>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87075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F6F7-0B52-41A3-B622-749989EB3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A8958F-99EE-4DFF-87C0-373C851112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8D9A50-0EFB-4D44-B85E-18586E77EA6E}"/>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5" name="Footer Placeholder 4">
            <a:extLst>
              <a:ext uri="{FF2B5EF4-FFF2-40B4-BE49-F238E27FC236}">
                <a16:creationId xmlns:a16="http://schemas.microsoft.com/office/drawing/2014/main" id="{47DFB2C4-7265-429C-9A0D-A9CE28C5E4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3757D8-D822-48D3-897B-6096E7180884}"/>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192049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BE39-692E-4962-A6D4-0FE8C6D6FD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44E37D-7239-4131-9473-224CDA7EE7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3FD3DA-DFB8-4CFE-91BA-E08E756FB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9F575C-2D10-41AA-9583-7DE84979B484}"/>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6" name="Footer Placeholder 5">
            <a:extLst>
              <a:ext uri="{FF2B5EF4-FFF2-40B4-BE49-F238E27FC236}">
                <a16:creationId xmlns:a16="http://schemas.microsoft.com/office/drawing/2014/main" id="{E680F2F2-9E48-482E-9426-69C5A3DEDE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1AF925-EB63-480A-97FF-30EB0FB05F62}"/>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428058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64CF-8FC6-4D96-B9A3-6E04F8818C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F5C396-DF42-4720-A4B4-C24486016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FC788-3777-4AE5-88F7-B827D81ED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4B3334-190B-4711-BBD2-E85C0FCB5A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25BCE7-BDE4-4757-9D2B-7971A36D1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CD476F-4141-466E-8E65-E3A569F14389}"/>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8" name="Footer Placeholder 7">
            <a:extLst>
              <a:ext uri="{FF2B5EF4-FFF2-40B4-BE49-F238E27FC236}">
                <a16:creationId xmlns:a16="http://schemas.microsoft.com/office/drawing/2014/main" id="{3B62BD96-69F4-421C-A864-2F7434BF14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7ADF4B-317B-4564-9EC1-C9B09D0848AA}"/>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193314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C1BD-D61D-415F-9345-01533E5C58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80B65D-A8E6-47AA-AD00-D82ED27C5759}"/>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4" name="Footer Placeholder 3">
            <a:extLst>
              <a:ext uri="{FF2B5EF4-FFF2-40B4-BE49-F238E27FC236}">
                <a16:creationId xmlns:a16="http://schemas.microsoft.com/office/drawing/2014/main" id="{D2AF3140-11F7-4D8A-B0B0-CBA1CAEF61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DBAB80-4484-426B-88E8-FE4DB06881E7}"/>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265647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28201-62FF-40B7-81E8-2305A272D4FE}"/>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3" name="Footer Placeholder 2">
            <a:extLst>
              <a:ext uri="{FF2B5EF4-FFF2-40B4-BE49-F238E27FC236}">
                <a16:creationId xmlns:a16="http://schemas.microsoft.com/office/drawing/2014/main" id="{E5992EC4-E3EB-4833-BB23-C860B1956B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D4D06A-ABF1-4A31-A0F3-2C7DFFA47D59}"/>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242381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5B2D-D1F4-44E6-B3C4-5AA8CDC00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0337D4-806F-4A36-852A-BA4853B59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21AC5A-CF85-405C-9AC9-B5B484BD1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EE918-1A68-4D2B-9AEF-63FE7C4CFAA3}"/>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6" name="Footer Placeholder 5">
            <a:extLst>
              <a:ext uri="{FF2B5EF4-FFF2-40B4-BE49-F238E27FC236}">
                <a16:creationId xmlns:a16="http://schemas.microsoft.com/office/drawing/2014/main" id="{74C49510-63EE-4B02-A50E-12AFEA35C0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42156D-BBED-420D-8A8E-DAD0C196FCE0}"/>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319493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981D-77BA-4030-8D6C-E514F4197D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51695E-FF6E-484F-9D74-C734B5631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60C4E7-7F54-4C25-9BBB-C28DAFA36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8CB77-518B-456F-B697-E65CEC0F2AAC}"/>
              </a:ext>
            </a:extLst>
          </p:cNvPr>
          <p:cNvSpPr>
            <a:spLocks noGrp="1"/>
          </p:cNvSpPr>
          <p:nvPr>
            <p:ph type="dt" sz="half" idx="10"/>
          </p:nvPr>
        </p:nvSpPr>
        <p:spPr/>
        <p:txBody>
          <a:bodyPr/>
          <a:lstStyle/>
          <a:p>
            <a:fld id="{833CABEE-B947-45C5-A9EE-1FD246130836}" type="datetimeFigureOut">
              <a:rPr lang="en-GB" smtClean="0"/>
              <a:t>21/03/2022</a:t>
            </a:fld>
            <a:endParaRPr lang="en-GB"/>
          </a:p>
        </p:txBody>
      </p:sp>
      <p:sp>
        <p:nvSpPr>
          <p:cNvPr id="6" name="Footer Placeholder 5">
            <a:extLst>
              <a:ext uri="{FF2B5EF4-FFF2-40B4-BE49-F238E27FC236}">
                <a16:creationId xmlns:a16="http://schemas.microsoft.com/office/drawing/2014/main" id="{934B765F-68CB-4EFF-AAB8-7F26028F4F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78E087-41D1-438C-866D-8DD5E161E530}"/>
              </a:ext>
            </a:extLst>
          </p:cNvPr>
          <p:cNvSpPr>
            <a:spLocks noGrp="1"/>
          </p:cNvSpPr>
          <p:nvPr>
            <p:ph type="sldNum" sz="quarter" idx="12"/>
          </p:nvPr>
        </p:nvSpPr>
        <p:spPr/>
        <p:txBody>
          <a:bodyPr/>
          <a:lstStyle/>
          <a:p>
            <a:fld id="{A8BB448E-F239-4952-B7B4-DD3CBC1DA89B}" type="slidenum">
              <a:rPr lang="en-GB" smtClean="0"/>
              <a:t>‹#›</a:t>
            </a:fld>
            <a:endParaRPr lang="en-GB"/>
          </a:p>
        </p:txBody>
      </p:sp>
    </p:spTree>
    <p:extLst>
      <p:ext uri="{BB962C8B-B14F-4D97-AF65-F5344CB8AC3E}">
        <p14:creationId xmlns:p14="http://schemas.microsoft.com/office/powerpoint/2010/main" val="86804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DFBFD-98CF-4BC6-8EAD-46EEC24B8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E6606E-D89C-4EA5-B5B1-CBED16D816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B7BB7-F37F-4968-A019-A6BE976240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CABEE-B947-45C5-A9EE-1FD246130836}" type="datetimeFigureOut">
              <a:rPr lang="en-GB" smtClean="0"/>
              <a:t>21/03/2022</a:t>
            </a:fld>
            <a:endParaRPr lang="en-GB"/>
          </a:p>
        </p:txBody>
      </p:sp>
      <p:sp>
        <p:nvSpPr>
          <p:cNvPr id="5" name="Footer Placeholder 4">
            <a:extLst>
              <a:ext uri="{FF2B5EF4-FFF2-40B4-BE49-F238E27FC236}">
                <a16:creationId xmlns:a16="http://schemas.microsoft.com/office/drawing/2014/main" id="{3FC26286-18FE-4F82-9815-5800FB40C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1696F8-E31A-4D3E-B0BC-897FE2119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B448E-F239-4952-B7B4-DD3CBC1DA89B}" type="slidenum">
              <a:rPr lang="en-GB" smtClean="0"/>
              <a:t>‹#›</a:t>
            </a:fld>
            <a:endParaRPr lang="en-GB"/>
          </a:p>
        </p:txBody>
      </p:sp>
    </p:spTree>
    <p:extLst>
      <p:ext uri="{BB962C8B-B14F-4D97-AF65-F5344CB8AC3E}">
        <p14:creationId xmlns:p14="http://schemas.microsoft.com/office/powerpoint/2010/main" val="3735650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riving-test-success.com/theory-test-attitude/theory-test-attitude.htm" TargetMode="External"/><Relationship Id="rId2" Type="http://schemas.openxmlformats.org/officeDocument/2006/relationships/hyperlink" Target="https://highwaycodetest.co.uk/attitu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3EF1-8975-40A6-B40D-277A1808CAE6}"/>
              </a:ext>
            </a:extLst>
          </p:cNvPr>
          <p:cNvSpPr>
            <a:spLocks noGrp="1"/>
          </p:cNvSpPr>
          <p:nvPr>
            <p:ph type="ctrTitle"/>
          </p:nvPr>
        </p:nvSpPr>
        <p:spPr>
          <a:xfrm>
            <a:off x="155171" y="1122363"/>
            <a:ext cx="11344102" cy="2387600"/>
          </a:xfrm>
        </p:spPr>
        <p:txBody>
          <a:bodyPr/>
          <a:lstStyle/>
          <a:p>
            <a:r>
              <a:rPr lang="en-GB" b="1" dirty="0"/>
              <a:t>Driving Theory Workshop </a:t>
            </a:r>
          </a:p>
        </p:txBody>
      </p:sp>
      <p:sp>
        <p:nvSpPr>
          <p:cNvPr id="3" name="Subtitle 2">
            <a:extLst>
              <a:ext uri="{FF2B5EF4-FFF2-40B4-BE49-F238E27FC236}">
                <a16:creationId xmlns:a16="http://schemas.microsoft.com/office/drawing/2014/main" id="{AAFB1D11-3D0A-4BAA-AB39-F41D2C6E2133}"/>
              </a:ext>
            </a:extLst>
          </p:cNvPr>
          <p:cNvSpPr>
            <a:spLocks noGrp="1"/>
          </p:cNvSpPr>
          <p:nvPr>
            <p:ph type="subTitle" idx="1"/>
          </p:nvPr>
        </p:nvSpPr>
        <p:spPr/>
        <p:txBody>
          <a:bodyPr>
            <a:normAutofit/>
          </a:bodyPr>
          <a:lstStyle/>
          <a:p>
            <a:r>
              <a:rPr lang="en-GB" sz="4000" dirty="0"/>
              <a:t>Attitude</a:t>
            </a:r>
          </a:p>
        </p:txBody>
      </p:sp>
    </p:spTree>
    <p:extLst>
      <p:ext uri="{BB962C8B-B14F-4D97-AF65-F5344CB8AC3E}">
        <p14:creationId xmlns:p14="http://schemas.microsoft.com/office/powerpoint/2010/main" val="40148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E5AE-85B8-4491-949C-291C8EC5BB22}"/>
              </a:ext>
            </a:extLst>
          </p:cNvPr>
          <p:cNvSpPr>
            <a:spLocks noGrp="1"/>
          </p:cNvSpPr>
          <p:nvPr>
            <p:ph type="title"/>
          </p:nvPr>
        </p:nvSpPr>
        <p:spPr/>
        <p:txBody>
          <a:bodyPr/>
          <a:lstStyle/>
          <a:p>
            <a:r>
              <a:rPr lang="en-GB" b="1" dirty="0"/>
              <a:t>Bad drivers </a:t>
            </a:r>
            <a:r>
              <a:rPr lang="en-GB" b="1" u="sng" dirty="0"/>
              <a:t>always</a:t>
            </a:r>
          </a:p>
        </p:txBody>
      </p:sp>
      <p:sp>
        <p:nvSpPr>
          <p:cNvPr id="3" name="Content Placeholder 2">
            <a:extLst>
              <a:ext uri="{FF2B5EF4-FFF2-40B4-BE49-F238E27FC236}">
                <a16:creationId xmlns:a16="http://schemas.microsoft.com/office/drawing/2014/main" id="{D1ED7581-131D-43F1-BDF9-F053D9D81FD8}"/>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GB" b="0" i="0" dirty="0">
                <a:solidFill>
                  <a:srgbClr val="2C2D2F"/>
                </a:solidFill>
                <a:effectLst/>
                <a:latin typeface="Roboto" panose="02000000000000000000" pitchFamily="2" charset="0"/>
              </a:rPr>
              <a:t>Allow themselves to become angry and affected by road rage</a:t>
            </a:r>
          </a:p>
          <a:p>
            <a:pPr algn="l">
              <a:buFont typeface="Arial" panose="020B0604020202020204" pitchFamily="34" charset="0"/>
              <a:buChar char="•"/>
            </a:pPr>
            <a:r>
              <a:rPr lang="en-GB" b="0" i="0" dirty="0">
                <a:solidFill>
                  <a:srgbClr val="2C2D2F"/>
                </a:solidFill>
                <a:effectLst/>
                <a:latin typeface="Roboto" panose="02000000000000000000" pitchFamily="2" charset="0"/>
              </a:rPr>
              <a:t>Break speed limits</a:t>
            </a:r>
          </a:p>
          <a:p>
            <a:pPr algn="l">
              <a:buFont typeface="Arial" panose="020B0604020202020204" pitchFamily="34" charset="0"/>
              <a:buChar char="•"/>
            </a:pPr>
            <a:r>
              <a:rPr lang="en-GB" b="0" i="0" dirty="0">
                <a:solidFill>
                  <a:srgbClr val="2C2D2F"/>
                </a:solidFill>
                <a:effectLst/>
                <a:latin typeface="Roboto" panose="02000000000000000000" pitchFamily="2" charset="0"/>
              </a:rPr>
              <a:t>Change their driving to match conditions, especially in wet, foggy or icy weather</a:t>
            </a:r>
          </a:p>
          <a:p>
            <a:pPr algn="l">
              <a:buFont typeface="Arial" panose="020B0604020202020204" pitchFamily="34" charset="0"/>
              <a:buChar char="•"/>
            </a:pPr>
            <a:r>
              <a:rPr lang="en-GB" b="0" i="0" dirty="0">
                <a:solidFill>
                  <a:srgbClr val="2C2D2F"/>
                </a:solidFill>
                <a:effectLst/>
                <a:latin typeface="Roboto" panose="02000000000000000000" pitchFamily="2" charset="0"/>
              </a:rPr>
              <a:t>Accelerate or brake too harshly or at short notice</a:t>
            </a:r>
          </a:p>
          <a:p>
            <a:pPr algn="l">
              <a:buFont typeface="Arial" panose="020B0604020202020204" pitchFamily="34" charset="0"/>
              <a:buChar char="•"/>
            </a:pPr>
            <a:r>
              <a:rPr lang="en-GB" b="0" i="0" dirty="0">
                <a:solidFill>
                  <a:srgbClr val="2C2D2F"/>
                </a:solidFill>
                <a:effectLst/>
                <a:latin typeface="Roboto" panose="02000000000000000000" pitchFamily="2" charset="0"/>
              </a:rPr>
              <a:t>Overtake and ‘cut in’, forcing others to brake sharply</a:t>
            </a:r>
          </a:p>
          <a:p>
            <a:pPr algn="l">
              <a:buFont typeface="Arial" panose="020B0604020202020204" pitchFamily="34" charset="0"/>
              <a:buChar char="•"/>
            </a:pPr>
            <a:r>
              <a:rPr lang="en-GB" b="0" i="0" dirty="0">
                <a:solidFill>
                  <a:srgbClr val="2C2D2F"/>
                </a:solidFill>
                <a:effectLst/>
                <a:latin typeface="Roboto" panose="02000000000000000000" pitchFamily="2" charset="0"/>
              </a:rPr>
              <a:t>Put pressure on other drivers by driving too close behind them, flashing headlights or gesturing</a:t>
            </a:r>
          </a:p>
          <a:p>
            <a:pPr algn="l">
              <a:buFont typeface="Arial" panose="020B0604020202020204" pitchFamily="34" charset="0"/>
              <a:buChar char="•"/>
            </a:pPr>
            <a:r>
              <a:rPr lang="en-GB" b="0" i="0" dirty="0">
                <a:solidFill>
                  <a:srgbClr val="2C2D2F"/>
                </a:solidFill>
                <a:effectLst/>
                <a:latin typeface="Roboto" panose="02000000000000000000" pitchFamily="2" charset="0"/>
              </a:rPr>
              <a:t>Allow their attention to be distracted by passengers, mobile phones, passing scenery, loud music, or what is happening on the road, such as staring at an accident</a:t>
            </a:r>
          </a:p>
          <a:p>
            <a:endParaRPr lang="en-GB" dirty="0"/>
          </a:p>
        </p:txBody>
      </p:sp>
    </p:spTree>
    <p:extLst>
      <p:ext uri="{BB962C8B-B14F-4D97-AF65-F5344CB8AC3E}">
        <p14:creationId xmlns:p14="http://schemas.microsoft.com/office/powerpoint/2010/main" val="6108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18F6-C751-4FCE-AC6C-632C3C27E86D}"/>
              </a:ext>
            </a:extLst>
          </p:cNvPr>
          <p:cNvSpPr>
            <a:spLocks noGrp="1"/>
          </p:cNvSpPr>
          <p:nvPr>
            <p:ph type="title"/>
          </p:nvPr>
        </p:nvSpPr>
        <p:spPr>
          <a:xfrm>
            <a:off x="1015538" y="0"/>
            <a:ext cx="10515600" cy="1325563"/>
          </a:xfrm>
        </p:spPr>
        <p:txBody>
          <a:bodyPr/>
          <a:lstStyle/>
          <a:p>
            <a:r>
              <a:rPr lang="en-GB" b="1" dirty="0"/>
              <a:t>Tailgating </a:t>
            </a:r>
          </a:p>
        </p:txBody>
      </p:sp>
      <p:sp>
        <p:nvSpPr>
          <p:cNvPr id="3" name="Content Placeholder 2">
            <a:extLst>
              <a:ext uri="{FF2B5EF4-FFF2-40B4-BE49-F238E27FC236}">
                <a16:creationId xmlns:a16="http://schemas.microsoft.com/office/drawing/2014/main" id="{CD208E9C-5534-4932-ACBD-5DF9C726BCF5}"/>
              </a:ext>
            </a:extLst>
          </p:cNvPr>
          <p:cNvSpPr>
            <a:spLocks noGrp="1"/>
          </p:cNvSpPr>
          <p:nvPr>
            <p:ph idx="1"/>
          </p:nvPr>
        </p:nvSpPr>
        <p:spPr>
          <a:xfrm>
            <a:off x="126075" y="1004825"/>
            <a:ext cx="6989619" cy="6332541"/>
          </a:xfrm>
        </p:spPr>
        <p:txBody>
          <a:bodyPr>
            <a:normAutofit fontScale="47500" lnSpcReduction="20000"/>
          </a:bodyPr>
          <a:lstStyle/>
          <a:p>
            <a:pPr algn="l"/>
            <a:r>
              <a:rPr lang="en-GB" sz="4900" b="0" i="0" dirty="0">
                <a:solidFill>
                  <a:srgbClr val="2C2D2F"/>
                </a:solidFill>
                <a:effectLst/>
                <a:latin typeface="Roboto" panose="02000000000000000000" pitchFamily="2" charset="0"/>
              </a:rPr>
              <a:t>Tailgating is a dangerous practice where a vehicle drives too close to the car in front of it. This means that if the vehicle in front has to stop suddenly, they run the very real risk of being hit by the car following it.</a:t>
            </a:r>
          </a:p>
          <a:p>
            <a:pPr algn="l"/>
            <a:r>
              <a:rPr lang="en-GB" sz="4900" b="0" i="0" dirty="0">
                <a:solidFill>
                  <a:srgbClr val="2C2D2F"/>
                </a:solidFill>
                <a:effectLst/>
                <a:latin typeface="Roboto" panose="02000000000000000000" pitchFamily="2" charset="0"/>
              </a:rPr>
              <a:t>It is important to </a:t>
            </a:r>
            <a:r>
              <a:rPr lang="en-GB" sz="4900" b="1" i="0" dirty="0">
                <a:solidFill>
                  <a:srgbClr val="2C2D2F"/>
                </a:solidFill>
                <a:effectLst/>
                <a:latin typeface="Roboto" panose="02000000000000000000" pitchFamily="2" charset="0"/>
              </a:rPr>
              <a:t>maintain a 2-second gap </a:t>
            </a:r>
            <a:r>
              <a:rPr lang="en-GB" sz="4900" b="0" i="0" dirty="0">
                <a:solidFill>
                  <a:srgbClr val="2C2D2F"/>
                </a:solidFill>
                <a:effectLst/>
                <a:latin typeface="Roboto" panose="02000000000000000000" pitchFamily="2" charset="0"/>
              </a:rPr>
              <a:t>between your vehicle and the one in front. This way, if a hazard develops, for example, if a child or animal was to run out into the road, the car could safely break without the risk of being hit from behind.</a:t>
            </a:r>
          </a:p>
          <a:p>
            <a:pPr algn="l"/>
            <a:r>
              <a:rPr lang="en-GB" sz="4900" dirty="0">
                <a:solidFill>
                  <a:srgbClr val="2C2D2F"/>
                </a:solidFill>
                <a:latin typeface="Roboto" panose="02000000000000000000" pitchFamily="2" charset="0"/>
              </a:rPr>
              <a:t>I</a:t>
            </a:r>
            <a:r>
              <a:rPr lang="en-GB" sz="4900" b="0" i="0" dirty="0">
                <a:solidFill>
                  <a:srgbClr val="2C2D2F"/>
                </a:solidFill>
                <a:effectLst/>
                <a:latin typeface="Roboto" panose="02000000000000000000" pitchFamily="2" charset="0"/>
              </a:rPr>
              <a:t>f you are following a large, slow-moving vehicle. ALWAYS stay well back so you will have a clearer view of the road ahead and be able to safely judge when it’s safe to overtake.</a:t>
            </a:r>
          </a:p>
          <a:p>
            <a:pPr algn="l"/>
            <a:r>
              <a:rPr lang="en-GB" sz="4900" b="0" i="0" dirty="0">
                <a:solidFill>
                  <a:srgbClr val="2C2D2F"/>
                </a:solidFill>
                <a:effectLst/>
                <a:latin typeface="Roboto" panose="02000000000000000000" pitchFamily="2" charset="0"/>
              </a:rPr>
              <a:t>Failure to do this can result in an accident, where you hit the vehicle you’re following. These types of accidents, are the reason for a large percentage of all accidents on the road and are avoidable. If an accident were to occur, the car behind would almost always found to be responsible.</a:t>
            </a:r>
          </a:p>
        </p:txBody>
      </p:sp>
      <p:graphicFrame>
        <p:nvGraphicFramePr>
          <p:cNvPr id="4" name="Object 3">
            <a:extLst>
              <a:ext uri="{FF2B5EF4-FFF2-40B4-BE49-F238E27FC236}">
                <a16:creationId xmlns:a16="http://schemas.microsoft.com/office/drawing/2014/main" id="{E5FFBB0A-8CD5-4D98-80AC-F42A3CCA605B}"/>
              </a:ext>
            </a:extLst>
          </p:cNvPr>
          <p:cNvGraphicFramePr>
            <a:graphicFrameLocks noChangeAspect="1"/>
          </p:cNvGraphicFramePr>
          <p:nvPr>
            <p:extLst>
              <p:ext uri="{D42A27DB-BD31-4B8C-83A1-F6EECF244321}">
                <p14:modId xmlns:p14="http://schemas.microsoft.com/office/powerpoint/2010/main" val="1297757079"/>
              </p:ext>
            </p:extLst>
          </p:nvPr>
        </p:nvGraphicFramePr>
        <p:xfrm>
          <a:off x="7215447" y="2638512"/>
          <a:ext cx="4455621" cy="4163381"/>
        </p:xfrm>
        <a:graphic>
          <a:graphicData uri="http://schemas.openxmlformats.org/presentationml/2006/ole">
            <mc:AlternateContent xmlns:mc="http://schemas.openxmlformats.org/markup-compatibility/2006">
              <mc:Choice xmlns:v="urn:schemas-microsoft-com:vml" Requires="v">
                <p:oleObj name="Bitmap Image" r:id="rId2" imgW="8158320" imgH="5805360" progId="Paint.Picture">
                  <p:embed/>
                </p:oleObj>
              </mc:Choice>
              <mc:Fallback>
                <p:oleObj name="Bitmap Image" r:id="rId2" imgW="8158320" imgH="5805360" progId="Paint.Picture">
                  <p:embed/>
                  <p:pic>
                    <p:nvPicPr>
                      <p:cNvPr id="4" name="Object 3">
                        <a:extLst>
                          <a:ext uri="{FF2B5EF4-FFF2-40B4-BE49-F238E27FC236}">
                            <a16:creationId xmlns:a16="http://schemas.microsoft.com/office/drawing/2014/main" id="{E5FFBB0A-8CD5-4D98-80AC-F42A3CCA605B}"/>
                          </a:ext>
                        </a:extLst>
                      </p:cNvPr>
                      <p:cNvPicPr/>
                      <p:nvPr/>
                    </p:nvPicPr>
                    <p:blipFill>
                      <a:blip r:embed="rId3"/>
                      <a:stretch>
                        <a:fillRect/>
                      </a:stretch>
                    </p:blipFill>
                    <p:spPr>
                      <a:xfrm>
                        <a:off x="7215447" y="2638512"/>
                        <a:ext cx="4455621" cy="4163381"/>
                      </a:xfrm>
                      <a:prstGeom prst="rect">
                        <a:avLst/>
                      </a:prstGeom>
                    </p:spPr>
                  </p:pic>
                </p:oleObj>
              </mc:Fallback>
            </mc:AlternateContent>
          </a:graphicData>
        </a:graphic>
      </p:graphicFrame>
      <p:pic>
        <p:nvPicPr>
          <p:cNvPr id="2052" name="Picture 4" descr="10 States with the Most Tailgaters in 2021 - Insurify">
            <a:extLst>
              <a:ext uri="{FF2B5EF4-FFF2-40B4-BE49-F238E27FC236}">
                <a16:creationId xmlns:a16="http://schemas.microsoft.com/office/drawing/2014/main" id="{4B659901-BD9F-4C3B-B255-A99DE2BF61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323" y="117067"/>
            <a:ext cx="3241964" cy="243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4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139B-F419-4545-96AD-3C83C4A80587}"/>
              </a:ext>
            </a:extLst>
          </p:cNvPr>
          <p:cNvSpPr>
            <a:spLocks noGrp="1"/>
          </p:cNvSpPr>
          <p:nvPr>
            <p:ph type="title"/>
          </p:nvPr>
        </p:nvSpPr>
        <p:spPr/>
        <p:txBody>
          <a:bodyPr/>
          <a:lstStyle/>
          <a:p>
            <a:r>
              <a:rPr lang="en-GB" b="1" dirty="0"/>
              <a:t>Giving priority to others:</a:t>
            </a:r>
          </a:p>
        </p:txBody>
      </p:sp>
      <p:sp>
        <p:nvSpPr>
          <p:cNvPr id="3" name="Content Placeholder 2">
            <a:extLst>
              <a:ext uri="{FF2B5EF4-FFF2-40B4-BE49-F238E27FC236}">
                <a16:creationId xmlns:a16="http://schemas.microsoft.com/office/drawing/2014/main" id="{88DDDCC3-539E-40AD-BA3B-0E02AD3D3220}"/>
              </a:ext>
            </a:extLst>
          </p:cNvPr>
          <p:cNvSpPr>
            <a:spLocks noGrp="1"/>
          </p:cNvSpPr>
          <p:nvPr>
            <p:ph idx="1"/>
          </p:nvPr>
        </p:nvSpPr>
        <p:spPr/>
        <p:txBody>
          <a:bodyPr>
            <a:normAutofit fontScale="92500" lnSpcReduction="10000"/>
          </a:bodyPr>
          <a:lstStyle/>
          <a:p>
            <a:r>
              <a:rPr lang="en-GB" b="0" i="0" dirty="0">
                <a:solidFill>
                  <a:srgbClr val="2C2D2F"/>
                </a:solidFill>
                <a:effectLst/>
                <a:latin typeface="Roboto" panose="02000000000000000000" pitchFamily="2" charset="0"/>
              </a:rPr>
              <a:t>Priority means who has the ‘right’ to go and who doesn’t. </a:t>
            </a:r>
          </a:p>
          <a:p>
            <a:r>
              <a:rPr lang="en-GB" b="0" i="0" dirty="0">
                <a:solidFill>
                  <a:srgbClr val="2C2D2F"/>
                </a:solidFill>
                <a:effectLst/>
                <a:latin typeface="Roboto" panose="02000000000000000000" pitchFamily="2" charset="0"/>
              </a:rPr>
              <a:t>Priority on the road can be difficult at times to assess as it always changes. </a:t>
            </a:r>
          </a:p>
          <a:p>
            <a:r>
              <a:rPr lang="en-GB" b="0" i="0" dirty="0">
                <a:solidFill>
                  <a:srgbClr val="2C2D2F"/>
                </a:solidFill>
                <a:effectLst/>
                <a:latin typeface="Roboto" panose="02000000000000000000" pitchFamily="2" charset="0"/>
              </a:rPr>
              <a:t>Sometimes traffic going in one direction is given priority and sometimes in the other direction. </a:t>
            </a:r>
          </a:p>
          <a:p>
            <a:r>
              <a:rPr lang="en-GB" b="0" i="0" dirty="0">
                <a:solidFill>
                  <a:srgbClr val="2C2D2F"/>
                </a:solidFill>
                <a:effectLst/>
                <a:latin typeface="Roboto" panose="02000000000000000000" pitchFamily="2" charset="0"/>
              </a:rPr>
              <a:t>Therefore, we know who has priority by paying attent</a:t>
            </a:r>
            <a:r>
              <a:rPr lang="en-GB" dirty="0">
                <a:solidFill>
                  <a:srgbClr val="2C2D2F"/>
                </a:solidFill>
                <a:latin typeface="Roboto" panose="02000000000000000000" pitchFamily="2" charset="0"/>
              </a:rPr>
              <a:t>ion to road signs. </a:t>
            </a:r>
            <a:endParaRPr lang="en-GB" b="0" i="0" dirty="0">
              <a:solidFill>
                <a:srgbClr val="2C2D2F"/>
              </a:solidFill>
              <a:effectLst/>
              <a:latin typeface="Roboto" panose="02000000000000000000" pitchFamily="2" charset="0"/>
            </a:endParaRPr>
          </a:p>
          <a:p>
            <a:pPr lvl="1"/>
            <a:r>
              <a:rPr lang="en-GB" b="0" i="0" dirty="0">
                <a:solidFill>
                  <a:srgbClr val="2C2D2F"/>
                </a:solidFill>
                <a:effectLst/>
                <a:latin typeface="Roboto" panose="02000000000000000000" pitchFamily="2" charset="0"/>
              </a:rPr>
              <a:t>Paying attention to these signs will allow you to know who has the priority.</a:t>
            </a:r>
          </a:p>
          <a:p>
            <a:pPr lvl="1"/>
            <a:r>
              <a:rPr lang="en-GB" b="0" i="0" dirty="0">
                <a:solidFill>
                  <a:srgbClr val="2C2D2F"/>
                </a:solidFill>
                <a:effectLst/>
                <a:latin typeface="Roboto" panose="02000000000000000000" pitchFamily="2" charset="0"/>
              </a:rPr>
              <a:t>You should remember that having priority doesn’t mean you can demand the right of way. </a:t>
            </a:r>
          </a:p>
          <a:p>
            <a:pPr lvl="1"/>
            <a:r>
              <a:rPr lang="en-GB" b="0" i="0" dirty="0">
                <a:solidFill>
                  <a:srgbClr val="2C2D2F"/>
                </a:solidFill>
                <a:effectLst/>
                <a:latin typeface="Roboto" panose="02000000000000000000" pitchFamily="2" charset="0"/>
              </a:rPr>
              <a:t>As always, you should be careful; the driver coming in the opposite direction may have missed or not be paying attention. </a:t>
            </a:r>
            <a:endParaRPr lang="en-GB" dirty="0"/>
          </a:p>
        </p:txBody>
      </p:sp>
    </p:spTree>
    <p:extLst>
      <p:ext uri="{BB962C8B-B14F-4D97-AF65-F5344CB8AC3E}">
        <p14:creationId xmlns:p14="http://schemas.microsoft.com/office/powerpoint/2010/main" val="427328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3395-CEE6-49D0-9DBD-7730E8788300}"/>
              </a:ext>
            </a:extLst>
          </p:cNvPr>
          <p:cNvSpPr>
            <a:spLocks noGrp="1"/>
          </p:cNvSpPr>
          <p:nvPr>
            <p:ph type="title"/>
          </p:nvPr>
        </p:nvSpPr>
        <p:spPr/>
        <p:txBody>
          <a:bodyPr/>
          <a:lstStyle/>
          <a:p>
            <a:r>
              <a:rPr lang="en-GB" b="1" dirty="0"/>
              <a:t>Priority: Emergency vehicles</a:t>
            </a:r>
          </a:p>
        </p:txBody>
      </p:sp>
      <p:sp>
        <p:nvSpPr>
          <p:cNvPr id="3" name="Content Placeholder 2">
            <a:extLst>
              <a:ext uri="{FF2B5EF4-FFF2-40B4-BE49-F238E27FC236}">
                <a16:creationId xmlns:a16="http://schemas.microsoft.com/office/drawing/2014/main" id="{7D30BA24-F508-43B8-A08F-FA77188A514D}"/>
              </a:ext>
            </a:extLst>
          </p:cNvPr>
          <p:cNvSpPr>
            <a:spLocks noGrp="1"/>
          </p:cNvSpPr>
          <p:nvPr>
            <p:ph idx="1"/>
          </p:nvPr>
        </p:nvSpPr>
        <p:spPr>
          <a:xfrm>
            <a:off x="494608" y="1690688"/>
            <a:ext cx="7241771" cy="4337079"/>
          </a:xfrm>
        </p:spPr>
        <p:txBody>
          <a:bodyPr>
            <a:normAutofit fontScale="77500" lnSpcReduction="20000"/>
          </a:bodyPr>
          <a:lstStyle/>
          <a:p>
            <a:pPr algn="l">
              <a:lnSpc>
                <a:spcPct val="120000"/>
              </a:lnSpc>
            </a:pPr>
            <a:r>
              <a:rPr lang="en-GB" b="0" i="0" dirty="0">
                <a:effectLst/>
                <a:latin typeface="Roboto" panose="02000000000000000000" pitchFamily="2" charset="0"/>
              </a:rPr>
              <a:t>Emergency vehicles are do not have to pay attention to road signs – they always have priority. </a:t>
            </a:r>
          </a:p>
          <a:p>
            <a:pPr algn="l">
              <a:lnSpc>
                <a:spcPct val="120000"/>
              </a:lnSpc>
            </a:pPr>
            <a:r>
              <a:rPr lang="en-GB" b="0" i="0" dirty="0">
                <a:effectLst/>
                <a:latin typeface="Roboto" panose="02000000000000000000" pitchFamily="2" charset="0"/>
              </a:rPr>
              <a:t>This is because it is important for them to be able move quickly through traffic. </a:t>
            </a:r>
          </a:p>
          <a:p>
            <a:pPr lvl="1">
              <a:lnSpc>
                <a:spcPct val="120000"/>
              </a:lnSpc>
            </a:pPr>
            <a:r>
              <a:rPr lang="en-GB" b="0" i="0" dirty="0">
                <a:effectLst/>
                <a:latin typeface="Roboto" panose="02000000000000000000" pitchFamily="2" charset="0"/>
              </a:rPr>
              <a:t>When this happens, pull over to let them through as soon as you can do so safely – doing so may be the difference between someone’s life or death.</a:t>
            </a:r>
          </a:p>
          <a:p>
            <a:pPr algn="l">
              <a:lnSpc>
                <a:spcPct val="120000"/>
              </a:lnSpc>
            </a:pPr>
            <a:r>
              <a:rPr lang="en-GB" b="1" i="0" dirty="0">
                <a:effectLst/>
                <a:latin typeface="Roboto" panose="02000000000000000000" pitchFamily="2" charset="0"/>
              </a:rPr>
              <a:t>Blue Light </a:t>
            </a:r>
            <a:r>
              <a:rPr lang="en-GB" b="1" dirty="0">
                <a:latin typeface="Roboto" panose="02000000000000000000" pitchFamily="2" charset="0"/>
              </a:rPr>
              <a:t>cars – Are </a:t>
            </a:r>
            <a:r>
              <a:rPr lang="en-GB" b="1" i="0" dirty="0" err="1">
                <a:effectLst/>
                <a:latin typeface="Roboto" panose="02000000000000000000" pitchFamily="2" charset="0"/>
              </a:rPr>
              <a:t>firetrucks</a:t>
            </a:r>
            <a:r>
              <a:rPr lang="en-GB" b="1" i="0" dirty="0">
                <a:effectLst/>
                <a:latin typeface="Roboto" panose="02000000000000000000" pitchFamily="2" charset="0"/>
              </a:rPr>
              <a:t>, police cars and ambulance services, and other emergency. </a:t>
            </a:r>
          </a:p>
          <a:p>
            <a:pPr algn="l">
              <a:lnSpc>
                <a:spcPct val="120000"/>
              </a:lnSpc>
            </a:pPr>
            <a:r>
              <a:rPr lang="en-GB" b="1" dirty="0">
                <a:latin typeface="Roboto" panose="02000000000000000000" pitchFamily="2" charset="0"/>
              </a:rPr>
              <a:t>Green Light cars – Are </a:t>
            </a:r>
            <a:r>
              <a:rPr lang="en-GB" b="1" i="0" dirty="0">
                <a:effectLst/>
                <a:latin typeface="Roboto" panose="02000000000000000000" pitchFamily="2" charset="0"/>
              </a:rPr>
              <a:t>Doctors’ vehicles who may be driving to an emergency</a:t>
            </a:r>
            <a:endParaRPr lang="en-GB" b="0" i="0" dirty="0">
              <a:solidFill>
                <a:srgbClr val="2C2D2F"/>
              </a:solidFill>
              <a:effectLst/>
              <a:latin typeface="Roboto" panose="02000000000000000000" pitchFamily="2" charset="0"/>
            </a:endParaRPr>
          </a:p>
          <a:p>
            <a:endParaRPr lang="en-GB" dirty="0"/>
          </a:p>
        </p:txBody>
      </p:sp>
      <p:pic>
        <p:nvPicPr>
          <p:cNvPr id="7170" name="Picture 2" descr="Government's first NHS priority must be to stop emergency crowding |  Heartland Multimedia">
            <a:extLst>
              <a:ext uri="{FF2B5EF4-FFF2-40B4-BE49-F238E27FC236}">
                <a16:creationId xmlns:a16="http://schemas.microsoft.com/office/drawing/2014/main" id="{949A4459-5467-440C-8957-2512402B0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667" y="404551"/>
            <a:ext cx="4127270" cy="27515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 Doctor call car parked on the streets of London, UK. - License, download  or print for £37.20 | Photos | Picfair">
            <a:extLst>
              <a:ext uri="{FF2B5EF4-FFF2-40B4-BE49-F238E27FC236}">
                <a16:creationId xmlns:a16="http://schemas.microsoft.com/office/drawing/2014/main" id="{61B8B536-0516-42A8-BAED-CE81ADFEE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666" y="3332131"/>
            <a:ext cx="4125357" cy="275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04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E677-3F9D-42AC-B3F5-98726644231C}"/>
              </a:ext>
            </a:extLst>
          </p:cNvPr>
          <p:cNvSpPr>
            <a:spLocks noGrp="1"/>
          </p:cNvSpPr>
          <p:nvPr>
            <p:ph type="title"/>
          </p:nvPr>
        </p:nvSpPr>
        <p:spPr/>
        <p:txBody>
          <a:bodyPr/>
          <a:lstStyle/>
          <a:p>
            <a:r>
              <a:rPr lang="en-GB" b="1" dirty="0"/>
              <a:t>Priority: buses</a:t>
            </a:r>
          </a:p>
        </p:txBody>
      </p:sp>
      <p:sp>
        <p:nvSpPr>
          <p:cNvPr id="3" name="Content Placeholder 2">
            <a:extLst>
              <a:ext uri="{FF2B5EF4-FFF2-40B4-BE49-F238E27FC236}">
                <a16:creationId xmlns:a16="http://schemas.microsoft.com/office/drawing/2014/main" id="{DD92B34C-7C35-458E-9917-680A129DE787}"/>
              </a:ext>
            </a:extLst>
          </p:cNvPr>
          <p:cNvSpPr>
            <a:spLocks noGrp="1"/>
          </p:cNvSpPr>
          <p:nvPr>
            <p:ph idx="1"/>
          </p:nvPr>
        </p:nvSpPr>
        <p:spPr>
          <a:xfrm>
            <a:off x="605445" y="1826462"/>
            <a:ext cx="6676505" cy="4351338"/>
          </a:xfrm>
        </p:spPr>
        <p:txBody>
          <a:bodyPr/>
          <a:lstStyle/>
          <a:p>
            <a:r>
              <a:rPr lang="en-GB" b="0" i="0" dirty="0">
                <a:solidFill>
                  <a:srgbClr val="2C2D2F"/>
                </a:solidFill>
                <a:effectLst/>
                <a:latin typeface="Roboto" panose="02000000000000000000" pitchFamily="2" charset="0"/>
              </a:rPr>
              <a:t>Buses don’t always have priority but you should give way to buses pulling out from bus stops, if it’s safe to do so.</a:t>
            </a:r>
          </a:p>
          <a:p>
            <a:r>
              <a:rPr lang="en-GB" b="0" i="0" dirty="0">
                <a:solidFill>
                  <a:srgbClr val="2C2D2F"/>
                </a:solidFill>
                <a:effectLst/>
                <a:latin typeface="Roboto" panose="02000000000000000000" pitchFamily="2" charset="0"/>
              </a:rPr>
              <a:t>Sometimes bus lanes allow buses to proceed quickly through traffic – it’s important to be aware of road signs and markings so that you don’t use bus lanes while they’re in operation, or you could face heavy fines.</a:t>
            </a:r>
            <a:endParaRPr lang="en-GB" dirty="0"/>
          </a:p>
        </p:txBody>
      </p:sp>
      <p:pic>
        <p:nvPicPr>
          <p:cNvPr id="8194" name="Picture 2">
            <a:extLst>
              <a:ext uri="{FF2B5EF4-FFF2-40B4-BE49-F238E27FC236}">
                <a16:creationId xmlns:a16="http://schemas.microsoft.com/office/drawing/2014/main" id="{389716C3-5C06-4766-AA17-1F8B60E28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676" y="127461"/>
            <a:ext cx="4021975" cy="34303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Use of bus lanes | Department for Infrastructure">
            <a:extLst>
              <a:ext uri="{FF2B5EF4-FFF2-40B4-BE49-F238E27FC236}">
                <a16:creationId xmlns:a16="http://schemas.microsoft.com/office/drawing/2014/main" id="{E4F37A58-6E60-44C7-ADA4-974DFF0BE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676" y="3663140"/>
            <a:ext cx="4021976" cy="310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124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AB5D-7D4D-49BB-A0C5-76DD0FD3536E}"/>
              </a:ext>
            </a:extLst>
          </p:cNvPr>
          <p:cNvSpPr>
            <a:spLocks noGrp="1"/>
          </p:cNvSpPr>
          <p:nvPr>
            <p:ph type="title"/>
          </p:nvPr>
        </p:nvSpPr>
        <p:spPr/>
        <p:txBody>
          <a:bodyPr/>
          <a:lstStyle/>
          <a:p>
            <a:r>
              <a:rPr lang="en-GB" b="1" dirty="0"/>
              <a:t>Priority: Unmarked crossroads</a:t>
            </a:r>
          </a:p>
        </p:txBody>
      </p:sp>
      <p:sp>
        <p:nvSpPr>
          <p:cNvPr id="3" name="Content Placeholder 2">
            <a:extLst>
              <a:ext uri="{FF2B5EF4-FFF2-40B4-BE49-F238E27FC236}">
                <a16:creationId xmlns:a16="http://schemas.microsoft.com/office/drawing/2014/main" id="{E6DD58C0-044E-4EF2-B6DE-C5EE594B14D2}"/>
              </a:ext>
            </a:extLst>
          </p:cNvPr>
          <p:cNvSpPr>
            <a:spLocks noGrp="1"/>
          </p:cNvSpPr>
          <p:nvPr>
            <p:ph idx="1"/>
          </p:nvPr>
        </p:nvSpPr>
        <p:spPr/>
        <p:txBody>
          <a:bodyPr/>
          <a:lstStyle/>
          <a:p>
            <a:pPr algn="l"/>
            <a:r>
              <a:rPr lang="en-GB" b="0" i="0" dirty="0">
                <a:solidFill>
                  <a:srgbClr val="2C2D2F"/>
                </a:solidFill>
                <a:effectLst/>
                <a:latin typeface="Roboto" panose="02000000000000000000" pitchFamily="2" charset="0"/>
              </a:rPr>
              <a:t>No one has priority at unmarked crossroads. Slow down, look both ways and only emerge into the junction when it is safe to do so.</a:t>
            </a:r>
          </a:p>
        </p:txBody>
      </p:sp>
      <p:sp>
        <p:nvSpPr>
          <p:cNvPr id="4" name="AutoShape 2" descr="Questions and Answers for the UK drivers - THE HIGHWAY CODE">
            <a:extLst>
              <a:ext uri="{FF2B5EF4-FFF2-40B4-BE49-F238E27FC236}">
                <a16:creationId xmlns:a16="http://schemas.microsoft.com/office/drawing/2014/main" id="{4C88A238-C1D5-43AD-9172-1731162F7F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0" name="Picture 4" descr="Questions and Answers for the UK drivers - THE HIGHWAY CODE">
            <a:extLst>
              <a:ext uri="{FF2B5EF4-FFF2-40B4-BE49-F238E27FC236}">
                <a16:creationId xmlns:a16="http://schemas.microsoft.com/office/drawing/2014/main" id="{DCC435E4-99B5-4AF5-92F5-E49D3C631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347" y="3103420"/>
            <a:ext cx="7145306" cy="355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4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B80D-0AC4-4B25-A0E5-6AB0BC6E6415}"/>
              </a:ext>
            </a:extLst>
          </p:cNvPr>
          <p:cNvSpPr>
            <a:spLocks noGrp="1"/>
          </p:cNvSpPr>
          <p:nvPr>
            <p:ph type="title"/>
          </p:nvPr>
        </p:nvSpPr>
        <p:spPr/>
        <p:txBody>
          <a:bodyPr/>
          <a:lstStyle/>
          <a:p>
            <a:r>
              <a:rPr lang="en-GB" b="1" dirty="0"/>
              <a:t>Priority: Pedestrians</a:t>
            </a:r>
          </a:p>
        </p:txBody>
      </p:sp>
      <p:sp>
        <p:nvSpPr>
          <p:cNvPr id="3" name="Content Placeholder 2">
            <a:extLst>
              <a:ext uri="{FF2B5EF4-FFF2-40B4-BE49-F238E27FC236}">
                <a16:creationId xmlns:a16="http://schemas.microsoft.com/office/drawing/2014/main" id="{25EDE6C3-9B27-4C21-8651-D285D7D337FE}"/>
              </a:ext>
            </a:extLst>
          </p:cNvPr>
          <p:cNvSpPr>
            <a:spLocks noGrp="1"/>
          </p:cNvSpPr>
          <p:nvPr>
            <p:ph idx="1"/>
          </p:nvPr>
        </p:nvSpPr>
        <p:spPr/>
        <p:txBody>
          <a:bodyPr/>
          <a:lstStyle/>
          <a:p>
            <a:r>
              <a:rPr lang="en-GB" b="0" i="0" dirty="0">
                <a:solidFill>
                  <a:srgbClr val="2C2D2F"/>
                </a:solidFill>
                <a:effectLst/>
                <a:latin typeface="Roboto" panose="02000000000000000000" pitchFamily="2" charset="0"/>
              </a:rPr>
              <a:t>Be especially careful around pedestrian crossings so that you’re ready to stop if necessary – people may act unpredictably so always be alert.</a:t>
            </a:r>
            <a:endParaRPr lang="en-GB" dirty="0"/>
          </a:p>
        </p:txBody>
      </p:sp>
      <p:pic>
        <p:nvPicPr>
          <p:cNvPr id="10242" name="Picture 2" descr="peoples, crossing, street, people, pedestrian, man, woman, structure |  Piqsels">
            <a:extLst>
              <a:ext uri="{FF2B5EF4-FFF2-40B4-BE49-F238E27FC236}">
                <a16:creationId xmlns:a16="http://schemas.microsoft.com/office/drawing/2014/main" id="{4695D282-A1E5-4137-B462-DD17E826D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924" y="3168183"/>
            <a:ext cx="5298151" cy="353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6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2B47-8568-4035-8619-3F31EAFB66E7}"/>
              </a:ext>
            </a:extLst>
          </p:cNvPr>
          <p:cNvSpPr>
            <a:spLocks noGrp="1"/>
          </p:cNvSpPr>
          <p:nvPr>
            <p:ph type="title"/>
          </p:nvPr>
        </p:nvSpPr>
        <p:spPr/>
        <p:txBody>
          <a:bodyPr/>
          <a:lstStyle/>
          <a:p>
            <a:r>
              <a:rPr lang="en-GB" b="1" dirty="0"/>
              <a:t>Types of crossings:</a:t>
            </a:r>
          </a:p>
        </p:txBody>
      </p:sp>
      <p:sp>
        <p:nvSpPr>
          <p:cNvPr id="3" name="Content Placeholder 2">
            <a:extLst>
              <a:ext uri="{FF2B5EF4-FFF2-40B4-BE49-F238E27FC236}">
                <a16:creationId xmlns:a16="http://schemas.microsoft.com/office/drawing/2014/main" id="{EFDE4F58-DB62-4143-BD1F-D296B5E8A963}"/>
              </a:ext>
            </a:extLst>
          </p:cNvPr>
          <p:cNvSpPr>
            <a:spLocks noGrp="1"/>
          </p:cNvSpPr>
          <p:nvPr>
            <p:ph idx="1"/>
          </p:nvPr>
        </p:nvSpPr>
        <p:spPr>
          <a:xfrm>
            <a:off x="149630" y="1429789"/>
            <a:ext cx="7004858" cy="5253644"/>
          </a:xfrm>
        </p:spPr>
        <p:txBody>
          <a:bodyPr>
            <a:normAutofit lnSpcReduction="10000"/>
          </a:bodyPr>
          <a:lstStyle/>
          <a:p>
            <a:r>
              <a:rPr lang="en-GB" b="1" i="0" dirty="0">
                <a:solidFill>
                  <a:srgbClr val="2C2D2F"/>
                </a:solidFill>
                <a:effectLst/>
                <a:latin typeface="Roboto" panose="02000000000000000000" pitchFamily="2" charset="0"/>
              </a:rPr>
              <a:t>Zebra Crossing </a:t>
            </a:r>
            <a:r>
              <a:rPr lang="en-GB" b="0" i="0" dirty="0">
                <a:solidFill>
                  <a:srgbClr val="2C2D2F"/>
                </a:solidFill>
                <a:effectLst/>
                <a:latin typeface="Roboto" panose="02000000000000000000" pitchFamily="2" charset="0"/>
              </a:rPr>
              <a:t>- You should watch out for pedestrians at or approaching </a:t>
            </a:r>
            <a:r>
              <a:rPr lang="en-GB" i="0" dirty="0">
                <a:solidFill>
                  <a:srgbClr val="2C2D2F"/>
                </a:solidFill>
                <a:effectLst/>
                <a:latin typeface="Roboto" panose="02000000000000000000" pitchFamily="2" charset="0"/>
              </a:rPr>
              <a:t>a zebra crossing</a:t>
            </a:r>
            <a:r>
              <a:rPr lang="en-GB" b="0" i="0" dirty="0">
                <a:solidFill>
                  <a:srgbClr val="2C2D2F"/>
                </a:solidFill>
                <a:effectLst/>
                <a:latin typeface="Roboto" panose="02000000000000000000" pitchFamily="2" charset="0"/>
              </a:rPr>
              <a:t>:</a:t>
            </a:r>
          </a:p>
          <a:p>
            <a:pPr lvl="1"/>
            <a:r>
              <a:rPr lang="en-GB" b="0" i="0" dirty="0">
                <a:solidFill>
                  <a:srgbClr val="2C2D2F"/>
                </a:solidFill>
                <a:effectLst/>
                <a:latin typeface="Roboto" panose="02000000000000000000" pitchFamily="2" charset="0"/>
              </a:rPr>
              <a:t>Be prepared to slow down and stop.</a:t>
            </a:r>
          </a:p>
          <a:p>
            <a:pPr lvl="1"/>
            <a:r>
              <a:rPr lang="en-GB" b="0" i="0" dirty="0">
                <a:solidFill>
                  <a:srgbClr val="2C2D2F"/>
                </a:solidFill>
                <a:effectLst/>
                <a:latin typeface="Roboto" panose="02000000000000000000" pitchFamily="2" charset="0"/>
              </a:rPr>
              <a:t>Be patient if they cross slowly or hesitantly.</a:t>
            </a:r>
          </a:p>
          <a:p>
            <a:pPr lvl="1"/>
            <a:r>
              <a:rPr lang="en-GB" b="0" i="0" dirty="0">
                <a:solidFill>
                  <a:srgbClr val="2C2D2F"/>
                </a:solidFill>
                <a:effectLst/>
                <a:latin typeface="Roboto" panose="02000000000000000000" pitchFamily="2" charset="0"/>
              </a:rPr>
              <a:t>Don’t encourage them to cross by waving or flashing your headlights – there may be another vehicle coming.</a:t>
            </a:r>
          </a:p>
          <a:p>
            <a:pPr algn="l"/>
            <a:r>
              <a:rPr lang="en-GB" b="1" i="0" dirty="0">
                <a:solidFill>
                  <a:srgbClr val="2C2D2F"/>
                </a:solidFill>
                <a:effectLst/>
                <a:latin typeface="Roboto" panose="02000000000000000000" pitchFamily="2" charset="0"/>
              </a:rPr>
              <a:t>Pelican Crossing </a:t>
            </a:r>
            <a:r>
              <a:rPr lang="en-GB" b="0" i="0" dirty="0">
                <a:solidFill>
                  <a:srgbClr val="2C2D2F"/>
                </a:solidFill>
                <a:effectLst/>
                <a:latin typeface="Roboto" panose="02000000000000000000" pitchFamily="2" charset="0"/>
              </a:rPr>
              <a:t>- If you’re approaching a </a:t>
            </a:r>
            <a:r>
              <a:rPr lang="en-GB" i="0" dirty="0">
                <a:solidFill>
                  <a:srgbClr val="2C2D2F"/>
                </a:solidFill>
                <a:effectLst/>
                <a:latin typeface="Roboto" panose="02000000000000000000" pitchFamily="2" charset="0"/>
              </a:rPr>
              <a:t>pelican crossing</a:t>
            </a:r>
            <a:r>
              <a:rPr lang="en-GB" b="1" i="0" dirty="0">
                <a:solidFill>
                  <a:srgbClr val="2C2D2F"/>
                </a:solidFill>
                <a:effectLst/>
                <a:latin typeface="Roboto" panose="02000000000000000000" pitchFamily="2" charset="0"/>
              </a:rPr>
              <a:t> </a:t>
            </a:r>
            <a:r>
              <a:rPr lang="en-GB" b="0" i="0" dirty="0">
                <a:solidFill>
                  <a:srgbClr val="2C2D2F"/>
                </a:solidFill>
                <a:effectLst/>
                <a:latin typeface="Roboto" panose="02000000000000000000" pitchFamily="2" charset="0"/>
              </a:rPr>
              <a:t>and the amber light is flashing you should:</a:t>
            </a:r>
          </a:p>
          <a:p>
            <a:pPr lvl="1"/>
            <a:r>
              <a:rPr lang="en-GB" b="0" i="0" dirty="0">
                <a:solidFill>
                  <a:srgbClr val="2C2D2F"/>
                </a:solidFill>
                <a:effectLst/>
                <a:latin typeface="Roboto" panose="02000000000000000000" pitchFamily="2" charset="0"/>
              </a:rPr>
              <a:t>Give way to pedestrians already on the crossing.</a:t>
            </a:r>
          </a:p>
          <a:p>
            <a:pPr lvl="1"/>
            <a:r>
              <a:rPr lang="en-GB" b="0" i="0" dirty="0">
                <a:solidFill>
                  <a:srgbClr val="2C2D2F"/>
                </a:solidFill>
                <a:effectLst/>
                <a:latin typeface="Roboto" panose="02000000000000000000" pitchFamily="2" charset="0"/>
              </a:rPr>
              <a:t>Don’t move off until the crossing is completely clear.</a:t>
            </a:r>
          </a:p>
        </p:txBody>
      </p:sp>
      <p:pic>
        <p:nvPicPr>
          <p:cNvPr id="1028" name="Picture 4" descr="23,860 Zebra Crossing Stock Photos, Pictures &amp; Royalty-Free Images - iStock">
            <a:extLst>
              <a:ext uri="{FF2B5EF4-FFF2-40B4-BE49-F238E27FC236}">
                <a16:creationId xmlns:a16="http://schemas.microsoft.com/office/drawing/2014/main" id="{10DF04E9-C9F5-49A0-9520-B884755F3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041" y="532015"/>
            <a:ext cx="4419868" cy="32936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lican crossing &gt; Leicestershire Highways">
            <a:extLst>
              <a:ext uri="{FF2B5EF4-FFF2-40B4-BE49-F238E27FC236}">
                <a16:creationId xmlns:a16="http://schemas.microsoft.com/office/drawing/2014/main" id="{2E803E26-B1F0-473D-91FE-C6962BF21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514" y="3915468"/>
            <a:ext cx="4437394" cy="290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5EF7-E417-4B65-A95A-93A46B4B7092}"/>
              </a:ext>
            </a:extLst>
          </p:cNvPr>
          <p:cNvSpPr>
            <a:spLocks noGrp="1"/>
          </p:cNvSpPr>
          <p:nvPr>
            <p:ph type="title"/>
          </p:nvPr>
        </p:nvSpPr>
        <p:spPr/>
        <p:txBody>
          <a:bodyPr/>
          <a:lstStyle/>
          <a:p>
            <a:r>
              <a:rPr lang="en-GB" b="1" dirty="0"/>
              <a:t>Types of crossings:</a:t>
            </a:r>
          </a:p>
        </p:txBody>
      </p:sp>
      <p:sp>
        <p:nvSpPr>
          <p:cNvPr id="3" name="Content Placeholder 2">
            <a:extLst>
              <a:ext uri="{FF2B5EF4-FFF2-40B4-BE49-F238E27FC236}">
                <a16:creationId xmlns:a16="http://schemas.microsoft.com/office/drawing/2014/main" id="{CBA4908A-577A-46A1-8FB7-82AA2F6F01ED}"/>
              </a:ext>
            </a:extLst>
          </p:cNvPr>
          <p:cNvSpPr>
            <a:spLocks noGrp="1"/>
          </p:cNvSpPr>
          <p:nvPr>
            <p:ph idx="1"/>
          </p:nvPr>
        </p:nvSpPr>
        <p:spPr>
          <a:xfrm>
            <a:off x="134388" y="1598409"/>
            <a:ext cx="7546571" cy="5062855"/>
          </a:xfrm>
        </p:spPr>
        <p:txBody>
          <a:bodyPr>
            <a:normAutofit/>
          </a:bodyPr>
          <a:lstStyle/>
          <a:p>
            <a:pPr algn="l"/>
            <a:r>
              <a:rPr lang="en-GB" b="1" i="0" dirty="0">
                <a:solidFill>
                  <a:srgbClr val="2C2D2F"/>
                </a:solidFill>
                <a:effectLst/>
                <a:latin typeface="Roboto" panose="02000000000000000000" pitchFamily="2" charset="0"/>
              </a:rPr>
              <a:t>Puffin crossings</a:t>
            </a:r>
            <a:r>
              <a:rPr lang="en-GB" b="0" i="0" dirty="0">
                <a:solidFill>
                  <a:srgbClr val="2C2D2F"/>
                </a:solidFill>
                <a:effectLst/>
                <a:latin typeface="Roboto" panose="02000000000000000000" pitchFamily="2" charset="0"/>
              </a:rPr>
              <a:t> - are electronically controlled. Sensors make sure that the red light shows until the pedestrian has safely crossed the road and the crossing is clear. Unlike pelican crossings, these don’t have a flashing amber light. Instead, they have a steady amber light, just like normal traffic lights.</a:t>
            </a:r>
          </a:p>
          <a:p>
            <a:pPr algn="l"/>
            <a:r>
              <a:rPr lang="en-GB" b="1" i="0" dirty="0">
                <a:solidFill>
                  <a:srgbClr val="2C2D2F"/>
                </a:solidFill>
                <a:effectLst/>
                <a:latin typeface="Roboto" panose="02000000000000000000" pitchFamily="2" charset="0"/>
              </a:rPr>
              <a:t>Toucan crossings - </a:t>
            </a:r>
            <a:r>
              <a:rPr lang="en-GB" b="0" i="0" dirty="0">
                <a:solidFill>
                  <a:srgbClr val="2C2D2F"/>
                </a:solidFill>
                <a:effectLst/>
                <a:latin typeface="Roboto" panose="02000000000000000000" pitchFamily="2" charset="0"/>
              </a:rPr>
              <a:t>work in a similar way to puffin crossings, but unlike the others, they allow cyclists to cross at the same time as pedestrians.</a:t>
            </a:r>
          </a:p>
          <a:p>
            <a:endParaRPr lang="en-GB" dirty="0"/>
          </a:p>
        </p:txBody>
      </p:sp>
      <p:sp>
        <p:nvSpPr>
          <p:cNvPr id="4" name="AutoShape 2" descr="Rule 25-Toucan crossings can be used by both cyclists and pedestrians">
            <a:extLst>
              <a:ext uri="{FF2B5EF4-FFF2-40B4-BE49-F238E27FC236}">
                <a16:creationId xmlns:a16="http://schemas.microsoft.com/office/drawing/2014/main" id="{1C3FE9CC-1009-4EC0-9D08-5E5F750D71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8" name="Picture 4" descr="Rule 25-Toucan crossings can be used by both cyclists and pedestrians">
            <a:extLst>
              <a:ext uri="{FF2B5EF4-FFF2-40B4-BE49-F238E27FC236}">
                <a16:creationId xmlns:a16="http://schemas.microsoft.com/office/drawing/2014/main" id="{AB7DF5DC-9409-4275-B10B-16A136B8C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59" y="3869575"/>
            <a:ext cx="4385467" cy="291147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uffin Crossing | Traffic Choices - aiding traffic scheme decisions">
            <a:extLst>
              <a:ext uri="{FF2B5EF4-FFF2-40B4-BE49-F238E27FC236}">
                <a16:creationId xmlns:a16="http://schemas.microsoft.com/office/drawing/2014/main" id="{4F2D9A2A-C195-4DDD-B248-EA2223123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752" y="731520"/>
            <a:ext cx="4350327" cy="301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40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DB3A-E84F-4D1F-B449-A2F384AD5088}"/>
              </a:ext>
            </a:extLst>
          </p:cNvPr>
          <p:cNvSpPr>
            <a:spLocks noGrp="1"/>
          </p:cNvSpPr>
          <p:nvPr>
            <p:ph type="title"/>
          </p:nvPr>
        </p:nvSpPr>
        <p:spPr/>
        <p:txBody>
          <a:bodyPr/>
          <a:lstStyle/>
          <a:p>
            <a:r>
              <a:rPr lang="en-GB" b="1" dirty="0"/>
              <a:t>Useful links and practice questions:</a:t>
            </a:r>
          </a:p>
        </p:txBody>
      </p:sp>
      <p:sp>
        <p:nvSpPr>
          <p:cNvPr id="3" name="Content Placeholder 2">
            <a:extLst>
              <a:ext uri="{FF2B5EF4-FFF2-40B4-BE49-F238E27FC236}">
                <a16:creationId xmlns:a16="http://schemas.microsoft.com/office/drawing/2014/main" id="{D84FBEE1-5079-45FB-978B-644B0F07D7C3}"/>
              </a:ext>
            </a:extLst>
          </p:cNvPr>
          <p:cNvSpPr>
            <a:spLocks noGrp="1"/>
          </p:cNvSpPr>
          <p:nvPr>
            <p:ph idx="1"/>
          </p:nvPr>
        </p:nvSpPr>
        <p:spPr/>
        <p:txBody>
          <a:bodyPr/>
          <a:lstStyle/>
          <a:p>
            <a:r>
              <a:rPr lang="en-GB" dirty="0">
                <a:hlinkClick r:id="rId2"/>
              </a:rPr>
              <a:t>https://highwaycodetest.co.uk/</a:t>
            </a:r>
            <a:r>
              <a:rPr lang="en-GB">
                <a:hlinkClick r:id="rId2"/>
              </a:rPr>
              <a:t>attitude/</a:t>
            </a:r>
            <a:endParaRPr lang="en-GB" dirty="0">
              <a:hlinkClick r:id="rId3"/>
            </a:endParaRPr>
          </a:p>
          <a:p>
            <a:r>
              <a:rPr lang="en-GB" dirty="0">
                <a:hlinkClick r:id="rId3"/>
              </a:rPr>
              <a:t>https://www.driving-test-success.com/theory-test-attitude/theory-test-attitude.htm</a:t>
            </a:r>
            <a:endParaRPr lang="en-GB" dirty="0"/>
          </a:p>
          <a:p>
            <a:endParaRPr lang="en-GB" dirty="0"/>
          </a:p>
        </p:txBody>
      </p:sp>
    </p:spTree>
    <p:extLst>
      <p:ext uri="{BB962C8B-B14F-4D97-AF65-F5344CB8AC3E}">
        <p14:creationId xmlns:p14="http://schemas.microsoft.com/office/powerpoint/2010/main" val="93459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1CF131-7354-4022-914F-BCBE29586CD9}"/>
              </a:ext>
            </a:extLst>
          </p:cNvPr>
          <p:cNvSpPr>
            <a:spLocks noGrp="1"/>
          </p:cNvSpPr>
          <p:nvPr>
            <p:ph type="title"/>
          </p:nvPr>
        </p:nvSpPr>
        <p:spPr/>
        <p:txBody>
          <a:bodyPr/>
          <a:lstStyle/>
          <a:p>
            <a:r>
              <a:rPr lang="en-GB" b="1" dirty="0"/>
              <a:t>Multiple Choice Section:</a:t>
            </a:r>
          </a:p>
        </p:txBody>
      </p:sp>
      <p:sp>
        <p:nvSpPr>
          <p:cNvPr id="5" name="Content Placeholder 4">
            <a:extLst>
              <a:ext uri="{FF2B5EF4-FFF2-40B4-BE49-F238E27FC236}">
                <a16:creationId xmlns:a16="http://schemas.microsoft.com/office/drawing/2014/main" id="{31F9E653-BE83-438C-A7F4-C9A6C5C9B0F6}"/>
              </a:ext>
            </a:extLst>
          </p:cNvPr>
          <p:cNvSpPr>
            <a:spLocks noGrp="1"/>
          </p:cNvSpPr>
          <p:nvPr>
            <p:ph sz="half" idx="1"/>
          </p:nvPr>
        </p:nvSpPr>
        <p:spPr/>
        <p:txBody>
          <a:bodyPr>
            <a:normAutofit/>
          </a:bodyPr>
          <a:lstStyle/>
          <a:p>
            <a:pPr marL="514350" indent="-514350">
              <a:buAutoNum type="arabicPeriod"/>
            </a:pPr>
            <a:r>
              <a:rPr lang="en-GB" dirty="0"/>
              <a:t>Alertness</a:t>
            </a:r>
          </a:p>
          <a:p>
            <a:pPr marL="514350" indent="-514350">
              <a:buAutoNum type="arabicPeriod"/>
            </a:pPr>
            <a:r>
              <a:rPr lang="en-GB" b="1" dirty="0"/>
              <a:t>Attitude</a:t>
            </a:r>
          </a:p>
          <a:p>
            <a:pPr marL="514350" indent="-514350">
              <a:buAutoNum type="arabicPeriod"/>
            </a:pPr>
            <a:r>
              <a:rPr lang="en-GB" dirty="0"/>
              <a:t>Documents</a:t>
            </a:r>
          </a:p>
          <a:p>
            <a:pPr marL="514350" indent="-514350">
              <a:buAutoNum type="arabicPeriod"/>
            </a:pPr>
            <a:r>
              <a:rPr lang="en-GB" dirty="0"/>
              <a:t>Hazard Awareness</a:t>
            </a:r>
          </a:p>
          <a:p>
            <a:pPr marL="514350" indent="-514350">
              <a:buAutoNum type="arabicPeriod"/>
            </a:pPr>
            <a:r>
              <a:rPr lang="en-GB" dirty="0"/>
              <a:t>Incidents and Emergencies</a:t>
            </a:r>
          </a:p>
          <a:p>
            <a:pPr marL="514350" indent="-514350">
              <a:buAutoNum type="arabicPeriod"/>
            </a:pPr>
            <a:r>
              <a:rPr lang="en-GB" dirty="0"/>
              <a:t>Motorway rules</a:t>
            </a:r>
          </a:p>
          <a:p>
            <a:pPr marL="514350" indent="-514350">
              <a:buAutoNum type="arabicPeriod"/>
            </a:pPr>
            <a:r>
              <a:rPr lang="en-GB" dirty="0"/>
              <a:t>Other types of vehicles</a:t>
            </a:r>
          </a:p>
          <a:p>
            <a:endParaRPr lang="en-GB" dirty="0"/>
          </a:p>
        </p:txBody>
      </p:sp>
      <p:sp>
        <p:nvSpPr>
          <p:cNvPr id="6" name="Content Placeholder 5">
            <a:extLst>
              <a:ext uri="{FF2B5EF4-FFF2-40B4-BE49-F238E27FC236}">
                <a16:creationId xmlns:a16="http://schemas.microsoft.com/office/drawing/2014/main" id="{B1C68A0B-FC8F-414D-A7BF-6D32FE6FD513}"/>
              </a:ext>
            </a:extLst>
          </p:cNvPr>
          <p:cNvSpPr>
            <a:spLocks noGrp="1"/>
          </p:cNvSpPr>
          <p:nvPr>
            <p:ph sz="half" idx="2"/>
          </p:nvPr>
        </p:nvSpPr>
        <p:spPr/>
        <p:txBody>
          <a:bodyPr>
            <a:normAutofit/>
          </a:bodyPr>
          <a:lstStyle/>
          <a:p>
            <a:pPr marL="0" indent="0">
              <a:buNone/>
            </a:pPr>
            <a:r>
              <a:rPr lang="en-GB" dirty="0"/>
              <a:t>8. Road signs</a:t>
            </a:r>
          </a:p>
          <a:p>
            <a:pPr marL="0" indent="0">
              <a:buNone/>
            </a:pPr>
            <a:r>
              <a:rPr lang="en-GB" dirty="0"/>
              <a:t>9. Rules of the road</a:t>
            </a:r>
          </a:p>
          <a:p>
            <a:pPr marL="0" indent="0">
              <a:buNone/>
            </a:pPr>
            <a:r>
              <a:rPr lang="en-GB" dirty="0"/>
              <a:t>10. Safety and your vehicle </a:t>
            </a:r>
          </a:p>
          <a:p>
            <a:pPr marL="0" indent="0">
              <a:buNone/>
            </a:pPr>
            <a:r>
              <a:rPr lang="en-GB" dirty="0"/>
              <a:t>11. Safety Margins</a:t>
            </a:r>
          </a:p>
          <a:p>
            <a:pPr marL="0" indent="0">
              <a:buNone/>
            </a:pPr>
            <a:r>
              <a:rPr lang="en-GB" dirty="0"/>
              <a:t>12. Vulnerable road users</a:t>
            </a:r>
          </a:p>
          <a:p>
            <a:pPr marL="0" indent="0">
              <a:buNone/>
            </a:pPr>
            <a:r>
              <a:rPr lang="en-GB" dirty="0"/>
              <a:t>13. Vehicle Handlings</a:t>
            </a:r>
          </a:p>
          <a:p>
            <a:pPr marL="0" indent="0">
              <a:buNone/>
            </a:pPr>
            <a:r>
              <a:rPr lang="en-GB" dirty="0"/>
              <a:t>14. Vehicle Loading</a:t>
            </a:r>
          </a:p>
          <a:p>
            <a:endParaRPr lang="en-GB" dirty="0"/>
          </a:p>
        </p:txBody>
      </p:sp>
    </p:spTree>
    <p:extLst>
      <p:ext uri="{BB962C8B-B14F-4D97-AF65-F5344CB8AC3E}">
        <p14:creationId xmlns:p14="http://schemas.microsoft.com/office/powerpoint/2010/main" val="39335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5506-2D93-4281-B8B2-1C24B85FADCE}"/>
              </a:ext>
            </a:extLst>
          </p:cNvPr>
          <p:cNvSpPr>
            <a:spLocks noGrp="1"/>
          </p:cNvSpPr>
          <p:nvPr>
            <p:ph type="title"/>
          </p:nvPr>
        </p:nvSpPr>
        <p:spPr>
          <a:xfrm>
            <a:off x="838200" y="193329"/>
            <a:ext cx="10515600" cy="1325563"/>
          </a:xfrm>
        </p:spPr>
        <p:txBody>
          <a:bodyPr/>
          <a:lstStyle/>
          <a:p>
            <a:r>
              <a:rPr lang="en-GB" b="1" dirty="0"/>
              <a:t>Attitude:</a:t>
            </a:r>
          </a:p>
        </p:txBody>
      </p:sp>
      <p:sp>
        <p:nvSpPr>
          <p:cNvPr id="3" name="Content Placeholder 2">
            <a:extLst>
              <a:ext uri="{FF2B5EF4-FFF2-40B4-BE49-F238E27FC236}">
                <a16:creationId xmlns:a16="http://schemas.microsoft.com/office/drawing/2014/main" id="{765132C8-BD2B-4792-B4F4-8BBF28370F7B}"/>
              </a:ext>
            </a:extLst>
          </p:cNvPr>
          <p:cNvSpPr>
            <a:spLocks noGrp="1"/>
          </p:cNvSpPr>
          <p:nvPr>
            <p:ph idx="1"/>
          </p:nvPr>
        </p:nvSpPr>
        <p:spPr>
          <a:xfrm>
            <a:off x="254923" y="1335579"/>
            <a:ext cx="7104611" cy="5248102"/>
          </a:xfrm>
        </p:spPr>
        <p:txBody>
          <a:bodyPr>
            <a:normAutofit fontScale="85000" lnSpcReduction="20000"/>
          </a:bodyPr>
          <a:lstStyle/>
          <a:p>
            <a:pPr algn="l"/>
            <a:r>
              <a:rPr lang="en-GB" b="0" i="0" dirty="0">
                <a:solidFill>
                  <a:srgbClr val="2C2D2F"/>
                </a:solidFill>
                <a:effectLst/>
                <a:latin typeface="Roboto" panose="02000000000000000000" pitchFamily="2" charset="0"/>
              </a:rPr>
              <a:t>The key to passing your test and being safe on the road all comes down to your </a:t>
            </a:r>
            <a:r>
              <a:rPr lang="en-GB" b="1" i="0" dirty="0">
                <a:solidFill>
                  <a:srgbClr val="2C2D2F"/>
                </a:solidFill>
                <a:effectLst/>
                <a:latin typeface="Roboto" panose="02000000000000000000" pitchFamily="2" charset="0"/>
              </a:rPr>
              <a:t>ATTITUDE</a:t>
            </a:r>
            <a:r>
              <a:rPr lang="en-GB" b="0" i="0" dirty="0">
                <a:solidFill>
                  <a:srgbClr val="2C2D2F"/>
                </a:solidFill>
                <a:effectLst/>
                <a:latin typeface="Roboto" panose="02000000000000000000" pitchFamily="2" charset="0"/>
              </a:rPr>
              <a:t>.</a:t>
            </a:r>
          </a:p>
          <a:p>
            <a:pPr algn="l"/>
            <a:r>
              <a:rPr lang="en-GB" b="0" i="0" dirty="0">
                <a:solidFill>
                  <a:srgbClr val="2C2D2F"/>
                </a:solidFill>
                <a:effectLst/>
                <a:latin typeface="Roboto" panose="02000000000000000000" pitchFamily="2" charset="0"/>
              </a:rPr>
              <a:t>Attitude is your behaviour. We should always be calm and focused!</a:t>
            </a:r>
          </a:p>
          <a:p>
            <a:pPr algn="l"/>
            <a:r>
              <a:rPr lang="en-GB" b="0" i="0" dirty="0">
                <a:solidFill>
                  <a:srgbClr val="2C2D2F"/>
                </a:solidFill>
                <a:effectLst/>
                <a:latin typeface="Roboto" panose="02000000000000000000" pitchFamily="2" charset="0"/>
              </a:rPr>
              <a:t>What does this mean</a:t>
            </a:r>
            <a:r>
              <a:rPr lang="en-GB" dirty="0">
                <a:solidFill>
                  <a:srgbClr val="2C2D2F"/>
                </a:solidFill>
                <a:latin typeface="Roboto" panose="02000000000000000000" pitchFamily="2" charset="0"/>
              </a:rPr>
              <a:t> when driving?</a:t>
            </a:r>
            <a:endParaRPr lang="en-GB" b="0" i="0" dirty="0">
              <a:solidFill>
                <a:srgbClr val="2C2D2F"/>
              </a:solidFill>
              <a:effectLst/>
              <a:latin typeface="Roboto" panose="02000000000000000000" pitchFamily="2" charset="0"/>
            </a:endParaRPr>
          </a:p>
          <a:p>
            <a:pPr lvl="1"/>
            <a:r>
              <a:rPr lang="en-GB" b="1" i="0" dirty="0">
                <a:solidFill>
                  <a:srgbClr val="2C2D2F"/>
                </a:solidFill>
                <a:effectLst/>
                <a:latin typeface="Roboto" panose="02000000000000000000" pitchFamily="2" charset="0"/>
              </a:rPr>
              <a:t>Your state of mind when you enter the car - </a:t>
            </a:r>
            <a:r>
              <a:rPr lang="en-GB" b="0" i="0" dirty="0">
                <a:solidFill>
                  <a:srgbClr val="2C2D2F"/>
                </a:solidFill>
                <a:effectLst/>
                <a:latin typeface="Roboto" panose="02000000000000000000" pitchFamily="2" charset="0"/>
              </a:rPr>
              <a:t>You should be calm, ready to concentrate and focused on driving in a safe manner.</a:t>
            </a:r>
          </a:p>
          <a:p>
            <a:pPr lvl="1"/>
            <a:r>
              <a:rPr lang="en-GB" b="1" i="0" dirty="0">
                <a:solidFill>
                  <a:srgbClr val="2C2D2F"/>
                </a:solidFill>
                <a:effectLst/>
                <a:latin typeface="Roboto" panose="02000000000000000000" pitchFamily="2" charset="0"/>
              </a:rPr>
              <a:t>How you react to hazards on the road</a:t>
            </a:r>
            <a:r>
              <a:rPr lang="en-GB" dirty="0">
                <a:solidFill>
                  <a:srgbClr val="2C2D2F"/>
                </a:solidFill>
                <a:latin typeface="Roboto" panose="02000000000000000000" pitchFamily="2" charset="0"/>
              </a:rPr>
              <a:t> - </a:t>
            </a:r>
            <a:r>
              <a:rPr lang="en-GB" b="0" i="0" dirty="0">
                <a:solidFill>
                  <a:srgbClr val="2C2D2F"/>
                </a:solidFill>
                <a:effectLst/>
                <a:latin typeface="Roboto" panose="02000000000000000000" pitchFamily="2" charset="0"/>
              </a:rPr>
              <a:t>As much as you can control your own behaviour on the road, you will still have to deal with unexpected hazards. This could be anything from a cat running out in front of the car or bad weather making conditions dangerous. Being focused when driving will allow you to react quickly and calmly, avoiding danger.</a:t>
            </a:r>
          </a:p>
          <a:p>
            <a:pPr lvl="1"/>
            <a:r>
              <a:rPr lang="en-GB" b="1" i="0" dirty="0">
                <a:solidFill>
                  <a:srgbClr val="2C2D2F"/>
                </a:solidFill>
                <a:effectLst/>
                <a:latin typeface="Roboto" panose="02000000000000000000" pitchFamily="2" charset="0"/>
              </a:rPr>
              <a:t>How you react to other drivers. </a:t>
            </a:r>
            <a:r>
              <a:rPr lang="en-GB" b="0" i="0" dirty="0">
                <a:solidFill>
                  <a:srgbClr val="2C2D2F"/>
                </a:solidFill>
                <a:effectLst/>
                <a:latin typeface="Roboto" panose="02000000000000000000" pitchFamily="2" charset="0"/>
              </a:rPr>
              <a:t>The behaviour of other drivers is something you can’t predict. Other road users will make mistakes, for example, they may break abruptly or tailgate. Becoming angry or upset will affect your concentration and make your journey less safe.</a:t>
            </a:r>
          </a:p>
          <a:p>
            <a:pPr algn="l"/>
            <a:endParaRPr lang="en-GB" b="0" i="0" dirty="0">
              <a:solidFill>
                <a:srgbClr val="2C2D2F"/>
              </a:solidFill>
              <a:effectLst/>
              <a:latin typeface="Roboto" panose="02000000000000000000" pitchFamily="2" charset="0"/>
            </a:endParaRPr>
          </a:p>
          <a:p>
            <a:endParaRPr lang="en-GB" dirty="0"/>
          </a:p>
        </p:txBody>
      </p:sp>
      <p:pic>
        <p:nvPicPr>
          <p:cNvPr id="3074" name="Picture 2" descr="10 Useful Tips to Prevent Road Rage - The Car Guide">
            <a:extLst>
              <a:ext uri="{FF2B5EF4-FFF2-40B4-BE49-F238E27FC236}">
                <a16:creationId xmlns:a16="http://schemas.microsoft.com/office/drawing/2014/main" id="{58BBC0B6-9C1E-4AB9-8C6E-AF4748087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534" y="1900844"/>
            <a:ext cx="4632409" cy="289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6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5931-4197-4858-A513-BD235FB79320}"/>
              </a:ext>
            </a:extLst>
          </p:cNvPr>
          <p:cNvSpPr>
            <a:spLocks noGrp="1"/>
          </p:cNvSpPr>
          <p:nvPr>
            <p:ph type="title"/>
          </p:nvPr>
        </p:nvSpPr>
        <p:spPr/>
        <p:txBody>
          <a:bodyPr/>
          <a:lstStyle/>
          <a:p>
            <a:r>
              <a:rPr lang="en-GB" b="1" dirty="0"/>
              <a:t>Driving with manners</a:t>
            </a:r>
          </a:p>
        </p:txBody>
      </p:sp>
      <p:sp>
        <p:nvSpPr>
          <p:cNvPr id="3" name="Content Placeholder 2">
            <a:extLst>
              <a:ext uri="{FF2B5EF4-FFF2-40B4-BE49-F238E27FC236}">
                <a16:creationId xmlns:a16="http://schemas.microsoft.com/office/drawing/2014/main" id="{0FA775B2-9F66-4240-A237-71F41F92B476}"/>
              </a:ext>
            </a:extLst>
          </p:cNvPr>
          <p:cNvSpPr>
            <a:spLocks noGrp="1"/>
          </p:cNvSpPr>
          <p:nvPr>
            <p:ph idx="1"/>
          </p:nvPr>
        </p:nvSpPr>
        <p:spPr/>
        <p:txBody>
          <a:bodyPr>
            <a:normAutofit/>
          </a:bodyPr>
          <a:lstStyle/>
          <a:p>
            <a:pPr algn="l"/>
            <a:r>
              <a:rPr lang="en-GB" b="0" i="0" dirty="0">
                <a:solidFill>
                  <a:srgbClr val="2C2D2F"/>
                </a:solidFill>
                <a:effectLst/>
                <a:latin typeface="Roboto" panose="02000000000000000000" pitchFamily="2" charset="0"/>
              </a:rPr>
              <a:t>When you’re driving it’s easy to feel like drivers are the only people that you need to think about.</a:t>
            </a:r>
          </a:p>
          <a:p>
            <a:pPr lvl="1"/>
            <a:r>
              <a:rPr lang="en-GB" dirty="0">
                <a:solidFill>
                  <a:srgbClr val="2C2D2F"/>
                </a:solidFill>
                <a:latin typeface="Roboto" panose="02000000000000000000" pitchFamily="2" charset="0"/>
              </a:rPr>
              <a:t>B</a:t>
            </a:r>
            <a:r>
              <a:rPr lang="en-GB" b="0" i="0" dirty="0">
                <a:solidFill>
                  <a:srgbClr val="2C2D2F"/>
                </a:solidFill>
                <a:effectLst/>
                <a:latin typeface="Roboto" panose="02000000000000000000" pitchFamily="2" charset="0"/>
              </a:rPr>
              <a:t>ut you  </a:t>
            </a:r>
            <a:r>
              <a:rPr lang="en-GB" b="1" i="0" dirty="0">
                <a:solidFill>
                  <a:srgbClr val="2C2D2F"/>
                </a:solidFill>
                <a:effectLst/>
                <a:latin typeface="Roboto" panose="02000000000000000000" pitchFamily="2" charset="0"/>
              </a:rPr>
              <a:t>need</a:t>
            </a:r>
            <a:r>
              <a:rPr lang="en-GB" b="0" i="0" dirty="0">
                <a:solidFill>
                  <a:srgbClr val="2C2D2F"/>
                </a:solidFill>
                <a:effectLst/>
                <a:latin typeface="Roboto" panose="02000000000000000000" pitchFamily="2" charset="0"/>
              </a:rPr>
              <a:t> </a:t>
            </a:r>
            <a:r>
              <a:rPr lang="en-GB" b="1" i="0" dirty="0">
                <a:solidFill>
                  <a:srgbClr val="2C2D2F"/>
                </a:solidFill>
                <a:effectLst/>
                <a:latin typeface="Roboto" panose="02000000000000000000" pitchFamily="2" charset="0"/>
              </a:rPr>
              <a:t>think of other road users</a:t>
            </a:r>
            <a:r>
              <a:rPr lang="en-GB" b="0" i="0" dirty="0">
                <a:solidFill>
                  <a:srgbClr val="2C2D2F"/>
                </a:solidFill>
                <a:effectLst/>
                <a:latin typeface="Roboto" panose="02000000000000000000" pitchFamily="2" charset="0"/>
              </a:rPr>
              <a:t>. Pedestrians, horse riders and cyclists have the same rights on the road as car drivers. </a:t>
            </a:r>
          </a:p>
          <a:p>
            <a:pPr lvl="1"/>
            <a:r>
              <a:rPr lang="en-GB" b="0" i="0" dirty="0">
                <a:solidFill>
                  <a:srgbClr val="2C2D2F"/>
                </a:solidFill>
                <a:effectLst/>
                <a:latin typeface="Roboto" panose="02000000000000000000" pitchFamily="2" charset="0"/>
              </a:rPr>
              <a:t>If you drive in a competitive or aggressive way, you may make the road less safe for everyone.</a:t>
            </a:r>
          </a:p>
          <a:p>
            <a:pPr algn="l"/>
            <a:r>
              <a:rPr lang="en-GB" b="0" i="0" dirty="0">
                <a:solidFill>
                  <a:srgbClr val="2C2D2F"/>
                </a:solidFill>
                <a:effectLst/>
                <a:latin typeface="Roboto" panose="02000000000000000000" pitchFamily="2" charset="0"/>
              </a:rPr>
              <a:t>It is important to </a:t>
            </a:r>
            <a:r>
              <a:rPr lang="en-GB" b="1" i="0" dirty="0">
                <a:solidFill>
                  <a:srgbClr val="2C2D2F"/>
                </a:solidFill>
                <a:effectLst/>
                <a:latin typeface="Roboto" panose="02000000000000000000" pitchFamily="2" charset="0"/>
              </a:rPr>
              <a:t>be tolerant </a:t>
            </a:r>
            <a:r>
              <a:rPr lang="en-GB" b="0" i="0" dirty="0">
                <a:solidFill>
                  <a:srgbClr val="2C2D2F"/>
                </a:solidFill>
                <a:effectLst/>
                <a:latin typeface="Roboto" panose="02000000000000000000" pitchFamily="2" charset="0"/>
              </a:rPr>
              <a:t>of other road users. </a:t>
            </a:r>
          </a:p>
          <a:p>
            <a:pPr lvl="1"/>
            <a:r>
              <a:rPr lang="en-GB" b="0" i="0" dirty="0">
                <a:solidFill>
                  <a:srgbClr val="2C2D2F"/>
                </a:solidFill>
                <a:effectLst/>
                <a:latin typeface="Roboto" panose="02000000000000000000" pitchFamily="2" charset="0"/>
              </a:rPr>
              <a:t>They may not drive as well as you do. They may stall, become aggressive or pull out unexpectedly. </a:t>
            </a:r>
          </a:p>
          <a:p>
            <a:pPr lvl="1"/>
            <a:r>
              <a:rPr lang="en-GB" b="0" i="0" dirty="0">
                <a:solidFill>
                  <a:srgbClr val="2C2D2F"/>
                </a:solidFill>
                <a:effectLst/>
                <a:latin typeface="Roboto" panose="02000000000000000000" pitchFamily="2" charset="0"/>
              </a:rPr>
              <a:t>You should always take a deep breath, remain calm and continue safely on your journey.</a:t>
            </a:r>
          </a:p>
          <a:p>
            <a:endParaRPr lang="en-GB" dirty="0"/>
          </a:p>
        </p:txBody>
      </p:sp>
    </p:spTree>
    <p:extLst>
      <p:ext uri="{BB962C8B-B14F-4D97-AF65-F5344CB8AC3E}">
        <p14:creationId xmlns:p14="http://schemas.microsoft.com/office/powerpoint/2010/main" val="389099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045D-3ECB-44CB-8F8A-D4D0BEA34BB5}"/>
              </a:ext>
            </a:extLst>
          </p:cNvPr>
          <p:cNvSpPr>
            <a:spLocks noGrp="1"/>
          </p:cNvSpPr>
          <p:nvPr>
            <p:ph type="title"/>
          </p:nvPr>
        </p:nvSpPr>
        <p:spPr>
          <a:xfrm>
            <a:off x="838200" y="0"/>
            <a:ext cx="10515600" cy="1325563"/>
          </a:xfrm>
        </p:spPr>
        <p:txBody>
          <a:bodyPr/>
          <a:lstStyle/>
          <a:p>
            <a:r>
              <a:rPr lang="en-GB" b="1" dirty="0"/>
              <a:t>Helping other road users</a:t>
            </a:r>
          </a:p>
        </p:txBody>
      </p:sp>
      <p:sp>
        <p:nvSpPr>
          <p:cNvPr id="3" name="Content Placeholder 2">
            <a:extLst>
              <a:ext uri="{FF2B5EF4-FFF2-40B4-BE49-F238E27FC236}">
                <a16:creationId xmlns:a16="http://schemas.microsoft.com/office/drawing/2014/main" id="{AB312F12-2097-41FE-8A75-A97F13487EC1}"/>
              </a:ext>
            </a:extLst>
          </p:cNvPr>
          <p:cNvSpPr>
            <a:spLocks noGrp="1"/>
          </p:cNvSpPr>
          <p:nvPr>
            <p:ph idx="1"/>
          </p:nvPr>
        </p:nvSpPr>
        <p:spPr>
          <a:xfrm>
            <a:off x="122448" y="1037506"/>
            <a:ext cx="8057276" cy="5748617"/>
          </a:xfrm>
        </p:spPr>
        <p:txBody>
          <a:bodyPr>
            <a:normAutofit fontScale="85000" lnSpcReduction="20000"/>
          </a:bodyPr>
          <a:lstStyle/>
          <a:p>
            <a:pPr algn="l">
              <a:lnSpc>
                <a:spcPct val="120000"/>
              </a:lnSpc>
            </a:pPr>
            <a:r>
              <a:rPr lang="en-GB" b="1" i="0" dirty="0">
                <a:solidFill>
                  <a:srgbClr val="2C2D2F"/>
                </a:solidFill>
                <a:effectLst/>
                <a:latin typeface="Roboto" panose="02000000000000000000" pitchFamily="2" charset="0"/>
              </a:rPr>
              <a:t>Ensuring the roads are safe for all means being selfless and helping your fellow road users. </a:t>
            </a:r>
          </a:p>
          <a:p>
            <a:pPr algn="l">
              <a:lnSpc>
                <a:spcPct val="120000"/>
              </a:lnSpc>
            </a:pPr>
            <a:r>
              <a:rPr lang="en-GB" b="0" i="0" dirty="0">
                <a:solidFill>
                  <a:srgbClr val="2C2D2F"/>
                </a:solidFill>
                <a:effectLst/>
                <a:latin typeface="Roboto" panose="02000000000000000000" pitchFamily="2" charset="0"/>
              </a:rPr>
              <a:t>You can do this by </a:t>
            </a:r>
            <a:r>
              <a:rPr lang="en-GB" b="1" i="0" dirty="0">
                <a:solidFill>
                  <a:srgbClr val="2C2D2F"/>
                </a:solidFill>
                <a:effectLst/>
                <a:latin typeface="Roboto" panose="02000000000000000000" pitchFamily="2" charset="0"/>
              </a:rPr>
              <a:t>making sure that you let others know your intentions</a:t>
            </a:r>
            <a:r>
              <a:rPr lang="en-GB" b="0" i="0" dirty="0">
                <a:solidFill>
                  <a:srgbClr val="2C2D2F"/>
                </a:solidFill>
                <a:effectLst/>
                <a:latin typeface="Roboto" panose="02000000000000000000" pitchFamily="2" charset="0"/>
              </a:rPr>
              <a:t> or what your trying to do. </a:t>
            </a:r>
          </a:p>
          <a:p>
            <a:pPr lvl="1"/>
            <a:r>
              <a:rPr lang="en-GB" b="0" i="0" dirty="0">
                <a:solidFill>
                  <a:srgbClr val="2C2D2F"/>
                </a:solidFill>
                <a:effectLst/>
                <a:latin typeface="Roboto" panose="02000000000000000000" pitchFamily="2" charset="0"/>
              </a:rPr>
              <a:t>One way of doing this is by making sure that you position yourself in good time and use your indicators. </a:t>
            </a:r>
          </a:p>
          <a:p>
            <a:pPr lvl="1"/>
            <a:r>
              <a:rPr lang="en-GB" b="0" i="0" dirty="0">
                <a:solidFill>
                  <a:srgbClr val="2C2D2F"/>
                </a:solidFill>
                <a:effectLst/>
                <a:latin typeface="Roboto" panose="02000000000000000000" pitchFamily="2" charset="0"/>
              </a:rPr>
              <a:t>For example, if you were looking to turn right at a junction then you should move into the right-hand lane in good time and signal your intention. Doing this allows other drivers to see what you intend to do, and position themselves accordingly. If you are badly positioned, you could obstruct traffic behind you and cause a hazard.</a:t>
            </a:r>
          </a:p>
          <a:p>
            <a:pPr algn="l"/>
            <a:r>
              <a:rPr lang="en-GB" b="0" i="0" dirty="0">
                <a:solidFill>
                  <a:srgbClr val="2C2D2F"/>
                </a:solidFill>
                <a:effectLst/>
                <a:latin typeface="Roboto" panose="02000000000000000000" pitchFamily="2" charset="0"/>
              </a:rPr>
              <a:t>You can also help other road users is when you’re travelling along the road when in a slow-moving vehicle. In this instance, the flow of traffic will be improved if you regularly pull over, where it’s safe to do so, and allow traffic to pass. If you fail to do this then traffic jams will develop behind you and other users may become irritated.</a:t>
            </a:r>
          </a:p>
          <a:p>
            <a:endParaRPr lang="en-GB" dirty="0"/>
          </a:p>
        </p:txBody>
      </p:sp>
      <p:pic>
        <p:nvPicPr>
          <p:cNvPr id="4098" name="Picture 2" descr="How to Deal With Junctions - Junctions Tutorial">
            <a:extLst>
              <a:ext uri="{FF2B5EF4-FFF2-40B4-BE49-F238E27FC236}">
                <a16:creationId xmlns:a16="http://schemas.microsoft.com/office/drawing/2014/main" id="{19E63A28-9154-429E-817C-684FBD495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192" y="1190024"/>
            <a:ext cx="3427149" cy="518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31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AE70-1677-48E9-AC6F-85D1FAAF7F8A}"/>
              </a:ext>
            </a:extLst>
          </p:cNvPr>
          <p:cNvSpPr>
            <a:spLocks noGrp="1"/>
          </p:cNvSpPr>
          <p:nvPr>
            <p:ph type="title"/>
          </p:nvPr>
        </p:nvSpPr>
        <p:spPr/>
        <p:txBody>
          <a:bodyPr/>
          <a:lstStyle/>
          <a:p>
            <a:r>
              <a:rPr lang="en-GB" b="1" dirty="0"/>
              <a:t>Helping other road users</a:t>
            </a:r>
          </a:p>
        </p:txBody>
      </p:sp>
      <p:sp>
        <p:nvSpPr>
          <p:cNvPr id="3" name="Content Placeholder 2">
            <a:extLst>
              <a:ext uri="{FF2B5EF4-FFF2-40B4-BE49-F238E27FC236}">
                <a16:creationId xmlns:a16="http://schemas.microsoft.com/office/drawing/2014/main" id="{CFA7802E-6155-47EC-8197-2FD9F197FC08}"/>
              </a:ext>
            </a:extLst>
          </p:cNvPr>
          <p:cNvSpPr>
            <a:spLocks noGrp="1"/>
          </p:cNvSpPr>
          <p:nvPr>
            <p:ph idx="1"/>
          </p:nvPr>
        </p:nvSpPr>
        <p:spPr/>
        <p:txBody>
          <a:bodyPr/>
          <a:lstStyle/>
          <a:p>
            <a:pPr algn="l"/>
            <a:r>
              <a:rPr lang="en-GB" dirty="0">
                <a:solidFill>
                  <a:srgbClr val="2C2D2F"/>
                </a:solidFill>
                <a:latin typeface="Roboto" panose="02000000000000000000" pitchFamily="2" charset="0"/>
              </a:rPr>
              <a:t>I</a:t>
            </a:r>
            <a:r>
              <a:rPr lang="en-GB" b="0" i="0" dirty="0">
                <a:solidFill>
                  <a:srgbClr val="2C2D2F"/>
                </a:solidFill>
                <a:effectLst/>
                <a:latin typeface="Roboto" panose="02000000000000000000" pitchFamily="2" charset="0"/>
              </a:rPr>
              <a:t>t is important to pay attention to what other road users wish to do. If a slow-moving vehicle appears to be struggling to overtake you then it is best to slow down and allow it time to pass.</a:t>
            </a:r>
          </a:p>
          <a:p>
            <a:pPr algn="l"/>
            <a:r>
              <a:rPr lang="en-GB" b="0" i="0" dirty="0">
                <a:solidFill>
                  <a:srgbClr val="2C2D2F"/>
                </a:solidFill>
                <a:effectLst/>
                <a:latin typeface="Roboto" panose="02000000000000000000" pitchFamily="2" charset="0"/>
              </a:rPr>
              <a:t>If another road user is trying to force you to break the speed limit by travelling too closely behind you or flashing their lights, then it is best for everyone’s road safety that you hold your speed and allow the other vehicle to overtake you. They may be in the wrong but trying to force them to slow down may anger them and make the situation more dangerous.</a:t>
            </a:r>
          </a:p>
          <a:p>
            <a:endParaRPr lang="en-GB" dirty="0"/>
          </a:p>
        </p:txBody>
      </p:sp>
    </p:spTree>
    <p:extLst>
      <p:ext uri="{BB962C8B-B14F-4D97-AF65-F5344CB8AC3E}">
        <p14:creationId xmlns:p14="http://schemas.microsoft.com/office/powerpoint/2010/main" val="404441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B16B-329A-499F-824F-4DE26AA2EDE2}"/>
              </a:ext>
            </a:extLst>
          </p:cNvPr>
          <p:cNvSpPr>
            <a:spLocks noGrp="1"/>
          </p:cNvSpPr>
          <p:nvPr>
            <p:ph type="title"/>
          </p:nvPr>
        </p:nvSpPr>
        <p:spPr/>
        <p:txBody>
          <a:bodyPr/>
          <a:lstStyle/>
          <a:p>
            <a:r>
              <a:rPr lang="en-GB" b="1" dirty="0"/>
              <a:t>Using horn and lights</a:t>
            </a:r>
          </a:p>
        </p:txBody>
      </p:sp>
      <p:sp>
        <p:nvSpPr>
          <p:cNvPr id="3" name="Content Placeholder 2">
            <a:extLst>
              <a:ext uri="{FF2B5EF4-FFF2-40B4-BE49-F238E27FC236}">
                <a16:creationId xmlns:a16="http://schemas.microsoft.com/office/drawing/2014/main" id="{F0C44CF8-DF78-4377-80CA-9DF0BB8162ED}"/>
              </a:ext>
            </a:extLst>
          </p:cNvPr>
          <p:cNvSpPr>
            <a:spLocks noGrp="1"/>
          </p:cNvSpPr>
          <p:nvPr>
            <p:ph idx="1"/>
          </p:nvPr>
        </p:nvSpPr>
        <p:spPr>
          <a:xfrm>
            <a:off x="461356" y="1642745"/>
            <a:ext cx="7762702" cy="5085022"/>
          </a:xfrm>
        </p:spPr>
        <p:txBody>
          <a:bodyPr>
            <a:normAutofit fontScale="92500" lnSpcReduction="20000"/>
          </a:bodyPr>
          <a:lstStyle/>
          <a:p>
            <a:pPr algn="l"/>
            <a:r>
              <a:rPr lang="en-GB" b="0" i="0" dirty="0">
                <a:solidFill>
                  <a:srgbClr val="2C2D2F"/>
                </a:solidFill>
                <a:effectLst/>
                <a:latin typeface="Roboto" panose="02000000000000000000" pitchFamily="2" charset="0"/>
              </a:rPr>
              <a:t>Your horn and lights are important to help you signal to other drivers that you are there! </a:t>
            </a:r>
          </a:p>
          <a:p>
            <a:pPr lvl="1"/>
            <a:r>
              <a:rPr lang="en-GB" b="0" i="0" dirty="0">
                <a:solidFill>
                  <a:srgbClr val="2C2D2F"/>
                </a:solidFill>
                <a:effectLst/>
                <a:latin typeface="Roboto" panose="02000000000000000000" pitchFamily="2" charset="0"/>
              </a:rPr>
              <a:t>These should not be used to show your anger or frustration, greet others or signal that you’re allowing someone right of way.</a:t>
            </a:r>
          </a:p>
          <a:p>
            <a:pPr algn="l"/>
            <a:r>
              <a:rPr lang="en-GB" b="0" i="0" dirty="0">
                <a:solidFill>
                  <a:srgbClr val="2C2D2F"/>
                </a:solidFill>
                <a:effectLst/>
                <a:latin typeface="Roboto" panose="02000000000000000000" pitchFamily="2" charset="0"/>
              </a:rPr>
              <a:t>You should </a:t>
            </a:r>
            <a:r>
              <a:rPr lang="en-GB" b="1" i="0" dirty="0">
                <a:solidFill>
                  <a:srgbClr val="2C2D2F"/>
                </a:solidFill>
                <a:effectLst/>
                <a:latin typeface="Roboto" panose="02000000000000000000" pitchFamily="2" charset="0"/>
              </a:rPr>
              <a:t>be careful not to dazzle them </a:t>
            </a:r>
            <a:r>
              <a:rPr lang="en-GB" dirty="0">
                <a:solidFill>
                  <a:srgbClr val="2C2D2F"/>
                </a:solidFill>
                <a:latin typeface="Roboto" panose="02000000000000000000" pitchFamily="2" charset="0"/>
              </a:rPr>
              <a:t>with your headlights.</a:t>
            </a:r>
          </a:p>
          <a:p>
            <a:pPr lvl="1"/>
            <a:r>
              <a:rPr lang="en-GB" b="0" i="0" dirty="0">
                <a:solidFill>
                  <a:srgbClr val="2C2D2F"/>
                </a:solidFill>
                <a:effectLst/>
                <a:latin typeface="Roboto" panose="02000000000000000000" pitchFamily="2" charset="0"/>
              </a:rPr>
              <a:t>At night, </a:t>
            </a:r>
            <a:r>
              <a:rPr lang="en-GB" b="1" i="0" dirty="0">
                <a:solidFill>
                  <a:srgbClr val="2C2D2F"/>
                </a:solidFill>
                <a:effectLst/>
                <a:latin typeface="Roboto" panose="02000000000000000000" pitchFamily="2" charset="0"/>
              </a:rPr>
              <a:t>you should dip your lights when either following another vehicle or meeting a vehicle coming towards you.</a:t>
            </a:r>
          </a:p>
          <a:p>
            <a:pPr algn="l"/>
            <a:r>
              <a:rPr lang="en-GB" b="0" i="0" dirty="0">
                <a:solidFill>
                  <a:srgbClr val="2C2D2F"/>
                </a:solidFill>
                <a:effectLst/>
                <a:latin typeface="Roboto" panose="02000000000000000000" pitchFamily="2" charset="0"/>
              </a:rPr>
              <a:t>When you are queuing in traffic in dark conditions, it’s important to think about how your actions affect your lights. If you stop your car with your foot on the brake, your brake lights will be on and could dazzle other road users. It’s safer for everyone if you use your handbrake instead.</a:t>
            </a:r>
          </a:p>
          <a:p>
            <a:endParaRPr lang="en-GB" dirty="0"/>
          </a:p>
        </p:txBody>
      </p:sp>
      <p:sp>
        <p:nvSpPr>
          <p:cNvPr id="4" name="AutoShape 2" descr="Drivers say headlight dazzle is getting worse">
            <a:extLst>
              <a:ext uri="{FF2B5EF4-FFF2-40B4-BE49-F238E27FC236}">
                <a16:creationId xmlns:a16="http://schemas.microsoft.com/office/drawing/2014/main" id="{DFC3D271-9B36-4028-9E0B-F036441456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7" name="Object 6">
            <a:extLst>
              <a:ext uri="{FF2B5EF4-FFF2-40B4-BE49-F238E27FC236}">
                <a16:creationId xmlns:a16="http://schemas.microsoft.com/office/drawing/2014/main" id="{63A64D06-37B3-4ACE-A0F6-EDCC7C602862}"/>
              </a:ext>
            </a:extLst>
          </p:cNvPr>
          <p:cNvGraphicFramePr>
            <a:graphicFrameLocks noChangeAspect="1"/>
          </p:cNvGraphicFramePr>
          <p:nvPr>
            <p:extLst>
              <p:ext uri="{D42A27DB-BD31-4B8C-83A1-F6EECF244321}">
                <p14:modId xmlns:p14="http://schemas.microsoft.com/office/powerpoint/2010/main" val="1242550053"/>
              </p:ext>
            </p:extLst>
          </p:nvPr>
        </p:nvGraphicFramePr>
        <p:xfrm>
          <a:off x="8312728" y="582244"/>
          <a:ext cx="3677690" cy="3368150"/>
        </p:xfrm>
        <a:graphic>
          <a:graphicData uri="http://schemas.openxmlformats.org/presentationml/2006/ole">
            <mc:AlternateContent xmlns:mc="http://schemas.openxmlformats.org/markup-compatibility/2006">
              <mc:Choice xmlns:v="urn:schemas-microsoft-com:vml" Requires="v">
                <p:oleObj name="Bitmap Image" r:id="rId2" imgW="5715000" imgH="5234040" progId="Paint.Picture">
                  <p:embed/>
                </p:oleObj>
              </mc:Choice>
              <mc:Fallback>
                <p:oleObj name="Bitmap Image" r:id="rId2" imgW="5715000" imgH="5234040" progId="Paint.Picture">
                  <p:embed/>
                  <p:pic>
                    <p:nvPicPr>
                      <p:cNvPr id="7" name="Object 6">
                        <a:extLst>
                          <a:ext uri="{FF2B5EF4-FFF2-40B4-BE49-F238E27FC236}">
                            <a16:creationId xmlns:a16="http://schemas.microsoft.com/office/drawing/2014/main" id="{63A64D06-37B3-4ACE-A0F6-EDCC7C602862}"/>
                          </a:ext>
                        </a:extLst>
                      </p:cNvPr>
                      <p:cNvPicPr/>
                      <p:nvPr/>
                    </p:nvPicPr>
                    <p:blipFill>
                      <a:blip r:embed="rId3"/>
                      <a:stretch>
                        <a:fillRect/>
                      </a:stretch>
                    </p:blipFill>
                    <p:spPr>
                      <a:xfrm>
                        <a:off x="8312728" y="582244"/>
                        <a:ext cx="3677690" cy="3368150"/>
                      </a:xfrm>
                      <a:prstGeom prst="rect">
                        <a:avLst/>
                      </a:prstGeom>
                    </p:spPr>
                  </p:pic>
                </p:oleObj>
              </mc:Fallback>
            </mc:AlternateContent>
          </a:graphicData>
        </a:graphic>
      </p:graphicFrame>
      <p:pic>
        <p:nvPicPr>
          <p:cNvPr id="5130" name="Picture 10" descr="The Official Highway Code - In stationary queues of traffic, drivers should  apply the parking brake and, once the following traffic has stopped, take  their foot off the footbrake to deactivate the">
            <a:extLst>
              <a:ext uri="{FF2B5EF4-FFF2-40B4-BE49-F238E27FC236}">
                <a16:creationId xmlns:a16="http://schemas.microsoft.com/office/drawing/2014/main" id="{5949CD74-FF44-4169-B16C-3EF535B54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728" y="4062153"/>
            <a:ext cx="3765300" cy="266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5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48C9-7D9B-4179-AEAA-473213A9A3C2}"/>
              </a:ext>
            </a:extLst>
          </p:cNvPr>
          <p:cNvSpPr>
            <a:spLocks noGrp="1"/>
          </p:cNvSpPr>
          <p:nvPr>
            <p:ph type="title"/>
          </p:nvPr>
        </p:nvSpPr>
        <p:spPr/>
        <p:txBody>
          <a:bodyPr/>
          <a:lstStyle/>
          <a:p>
            <a:r>
              <a:rPr lang="en-GB" b="1" dirty="0"/>
              <a:t>Animals on the road</a:t>
            </a:r>
          </a:p>
        </p:txBody>
      </p:sp>
      <p:sp>
        <p:nvSpPr>
          <p:cNvPr id="3" name="Content Placeholder 2">
            <a:extLst>
              <a:ext uri="{FF2B5EF4-FFF2-40B4-BE49-F238E27FC236}">
                <a16:creationId xmlns:a16="http://schemas.microsoft.com/office/drawing/2014/main" id="{BD281E33-5FA3-4F04-9889-9597B8152C55}"/>
              </a:ext>
            </a:extLst>
          </p:cNvPr>
          <p:cNvSpPr>
            <a:spLocks noGrp="1"/>
          </p:cNvSpPr>
          <p:nvPr>
            <p:ph idx="1"/>
          </p:nvPr>
        </p:nvSpPr>
        <p:spPr>
          <a:xfrm>
            <a:off x="250076" y="1459864"/>
            <a:ext cx="7652557" cy="5301154"/>
          </a:xfrm>
        </p:spPr>
        <p:txBody>
          <a:bodyPr>
            <a:normAutofit fontScale="92500" lnSpcReduction="10000"/>
          </a:bodyPr>
          <a:lstStyle/>
          <a:p>
            <a:pPr algn="l"/>
            <a:r>
              <a:rPr lang="en-GB" b="1" i="0" dirty="0">
                <a:solidFill>
                  <a:srgbClr val="63BC6F"/>
                </a:solidFill>
                <a:effectLst/>
                <a:latin typeface="Roboto" panose="02000000000000000000" pitchFamily="2" charset="0"/>
              </a:rPr>
              <a:t>Horses</a:t>
            </a:r>
          </a:p>
          <a:p>
            <a:pPr lvl="1"/>
            <a:r>
              <a:rPr lang="en-GB" b="0" i="0" dirty="0">
                <a:solidFill>
                  <a:srgbClr val="2C2D2F"/>
                </a:solidFill>
                <a:effectLst/>
                <a:latin typeface="Roboto" panose="02000000000000000000" pitchFamily="2" charset="0"/>
              </a:rPr>
              <a:t>Animals </a:t>
            </a:r>
            <a:r>
              <a:rPr lang="en-GB" dirty="0">
                <a:solidFill>
                  <a:srgbClr val="2C2D2F"/>
                </a:solidFill>
                <a:latin typeface="Roboto" panose="02000000000000000000" pitchFamily="2" charset="0"/>
              </a:rPr>
              <a:t>on the road are unpredictable. </a:t>
            </a:r>
          </a:p>
          <a:p>
            <a:pPr lvl="1"/>
            <a:r>
              <a:rPr lang="en-GB" b="0" i="0" dirty="0">
                <a:solidFill>
                  <a:srgbClr val="2C2D2F"/>
                </a:solidFill>
                <a:effectLst/>
                <a:latin typeface="Roboto" panose="02000000000000000000" pitchFamily="2" charset="0"/>
              </a:rPr>
              <a:t>These may be cats running across the road, low flying birds or, most problematically, horses and other livestock.</a:t>
            </a:r>
          </a:p>
          <a:p>
            <a:pPr lvl="1"/>
            <a:r>
              <a:rPr lang="en-GB" b="0" i="0" dirty="0">
                <a:solidFill>
                  <a:srgbClr val="2C2D2F"/>
                </a:solidFill>
                <a:effectLst/>
                <a:latin typeface="Roboto" panose="02000000000000000000" pitchFamily="2" charset="0"/>
              </a:rPr>
              <a:t>Horses can be scared easily which may lead to the horse rider losing control. </a:t>
            </a:r>
          </a:p>
          <a:p>
            <a:pPr lvl="1"/>
            <a:r>
              <a:rPr lang="en-GB" b="0" i="0" dirty="0">
                <a:solidFill>
                  <a:srgbClr val="2C2D2F"/>
                </a:solidFill>
                <a:effectLst/>
                <a:latin typeface="Roboto" panose="02000000000000000000" pitchFamily="2" charset="0"/>
              </a:rPr>
              <a:t>When passing horses, it is important to:</a:t>
            </a:r>
          </a:p>
          <a:p>
            <a:pPr lvl="2"/>
            <a:r>
              <a:rPr lang="en-GB" b="0" i="0" dirty="0">
                <a:solidFill>
                  <a:srgbClr val="2C2D2F"/>
                </a:solidFill>
                <a:effectLst/>
                <a:latin typeface="Roboto" panose="02000000000000000000" pitchFamily="2" charset="0"/>
              </a:rPr>
              <a:t>Keep your </a:t>
            </a:r>
            <a:r>
              <a:rPr lang="en-GB" b="1" i="0" dirty="0">
                <a:solidFill>
                  <a:srgbClr val="2C2D2F"/>
                </a:solidFill>
                <a:effectLst/>
                <a:latin typeface="Roboto" panose="02000000000000000000" pitchFamily="2" charset="0"/>
              </a:rPr>
              <a:t>speed down</a:t>
            </a:r>
          </a:p>
          <a:p>
            <a:pPr lvl="2"/>
            <a:r>
              <a:rPr lang="en-GB" b="1" i="0" dirty="0">
                <a:solidFill>
                  <a:srgbClr val="2C2D2F"/>
                </a:solidFill>
                <a:effectLst/>
                <a:latin typeface="Roboto" panose="02000000000000000000" pitchFamily="2" charset="0"/>
              </a:rPr>
              <a:t>Allow plenty of room</a:t>
            </a:r>
            <a:r>
              <a:rPr lang="en-GB" b="0" i="0" dirty="0">
                <a:solidFill>
                  <a:srgbClr val="2C2D2F"/>
                </a:solidFill>
                <a:effectLst/>
                <a:latin typeface="Roboto" panose="02000000000000000000" pitchFamily="2" charset="0"/>
              </a:rPr>
              <a:t> between the horse and vehicle</a:t>
            </a:r>
          </a:p>
          <a:p>
            <a:pPr algn="l"/>
            <a:r>
              <a:rPr lang="en-GB" b="1" i="0" dirty="0">
                <a:solidFill>
                  <a:srgbClr val="63BC6F"/>
                </a:solidFill>
                <a:effectLst/>
                <a:latin typeface="Roboto" panose="02000000000000000000" pitchFamily="2" charset="0"/>
              </a:rPr>
              <a:t>Livestock</a:t>
            </a:r>
          </a:p>
          <a:p>
            <a:pPr lvl="1"/>
            <a:r>
              <a:rPr lang="en-GB" b="0" i="0" dirty="0">
                <a:solidFill>
                  <a:srgbClr val="2C2D2F"/>
                </a:solidFill>
                <a:effectLst/>
                <a:latin typeface="Roboto" panose="02000000000000000000" pitchFamily="2" charset="0"/>
              </a:rPr>
              <a:t>When driving in rural areas, you may see herds of livestock, such as sheep on the road. They may block the whole road and even if this may cause delays and frustration, you should stop and switch off your engine until the road is clear.</a:t>
            </a:r>
          </a:p>
          <a:p>
            <a:endParaRPr lang="en-GB" dirty="0"/>
          </a:p>
        </p:txBody>
      </p:sp>
      <p:pic>
        <p:nvPicPr>
          <p:cNvPr id="6146" name="Picture 2" descr="Road collisions involving horses doubles in Greater Manchester in last 12  months - Manchester Evening News">
            <a:extLst>
              <a:ext uri="{FF2B5EF4-FFF2-40B4-BE49-F238E27FC236}">
                <a16:creationId xmlns:a16="http://schemas.microsoft.com/office/drawing/2014/main" id="{415A1548-7E13-4413-899A-9CA7B2549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509" y="1022119"/>
            <a:ext cx="4109345" cy="30883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heep make their way along a road on the Isle of Skye - ABC News  (Australian Broadcasting Corporation)">
            <a:extLst>
              <a:ext uri="{FF2B5EF4-FFF2-40B4-BE49-F238E27FC236}">
                <a16:creationId xmlns:a16="http://schemas.microsoft.com/office/drawing/2014/main" id="{C338A1CC-2A50-40EA-85C9-31A77BFDC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509" y="4206241"/>
            <a:ext cx="4109346" cy="255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9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B7F-2937-4CFB-A78F-F2131DC48D41}"/>
              </a:ext>
            </a:extLst>
          </p:cNvPr>
          <p:cNvSpPr>
            <a:spLocks noGrp="1"/>
          </p:cNvSpPr>
          <p:nvPr>
            <p:ph type="title"/>
          </p:nvPr>
        </p:nvSpPr>
        <p:spPr/>
        <p:txBody>
          <a:bodyPr/>
          <a:lstStyle/>
          <a:p>
            <a:r>
              <a:rPr lang="en-GB" b="1" dirty="0"/>
              <a:t>Good drivers </a:t>
            </a:r>
            <a:r>
              <a:rPr lang="en-GB" b="1" u="sng" dirty="0"/>
              <a:t>always</a:t>
            </a:r>
            <a:r>
              <a:rPr lang="en-GB" b="1" dirty="0"/>
              <a:t>…</a:t>
            </a:r>
          </a:p>
        </p:txBody>
      </p:sp>
      <p:sp>
        <p:nvSpPr>
          <p:cNvPr id="3" name="Content Placeholder 2">
            <a:extLst>
              <a:ext uri="{FF2B5EF4-FFF2-40B4-BE49-F238E27FC236}">
                <a16:creationId xmlns:a16="http://schemas.microsoft.com/office/drawing/2014/main" id="{8E59852F-DC23-49DD-B56C-5C67BECEE3FD}"/>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GB" b="0" i="0" dirty="0">
                <a:solidFill>
                  <a:srgbClr val="2C2D2F"/>
                </a:solidFill>
                <a:effectLst/>
                <a:latin typeface="Roboto" panose="02000000000000000000" pitchFamily="2" charset="0"/>
              </a:rPr>
              <a:t>Drive at the correct speed and for the road and traffic conditions</a:t>
            </a:r>
          </a:p>
          <a:p>
            <a:pPr algn="l">
              <a:buFont typeface="Arial" panose="020B0604020202020204" pitchFamily="34" charset="0"/>
              <a:buChar char="•"/>
            </a:pPr>
            <a:r>
              <a:rPr lang="en-GB" b="0" i="0" dirty="0">
                <a:solidFill>
                  <a:srgbClr val="2C2D2F"/>
                </a:solidFill>
                <a:effectLst/>
                <a:latin typeface="Roboto" panose="02000000000000000000" pitchFamily="2" charset="0"/>
              </a:rPr>
              <a:t>Observe speed limits, realising that they are limits, not targets</a:t>
            </a:r>
          </a:p>
          <a:p>
            <a:pPr algn="l">
              <a:buFont typeface="Arial" panose="020B0604020202020204" pitchFamily="34" charset="0"/>
              <a:buChar char="•"/>
            </a:pPr>
            <a:r>
              <a:rPr lang="en-GB" b="0" i="0" dirty="0">
                <a:solidFill>
                  <a:srgbClr val="2C2D2F"/>
                </a:solidFill>
                <a:effectLst/>
                <a:latin typeface="Roboto" panose="02000000000000000000" pitchFamily="2" charset="0"/>
              </a:rPr>
              <a:t>Overtake only when it is safe to do so</a:t>
            </a:r>
          </a:p>
          <a:p>
            <a:pPr algn="l">
              <a:buFont typeface="Arial" panose="020B0604020202020204" pitchFamily="34" charset="0"/>
              <a:buChar char="•"/>
            </a:pPr>
            <a:r>
              <a:rPr lang="en-GB" b="0" i="0" dirty="0">
                <a:solidFill>
                  <a:srgbClr val="2C2D2F"/>
                </a:solidFill>
                <a:effectLst/>
                <a:latin typeface="Roboto" panose="02000000000000000000" pitchFamily="2" charset="0"/>
              </a:rPr>
              <a:t>Park in safe places where parking is prohibited</a:t>
            </a:r>
          </a:p>
          <a:p>
            <a:pPr algn="l">
              <a:buFont typeface="Arial" panose="020B0604020202020204" pitchFamily="34" charset="0"/>
              <a:buChar char="•"/>
            </a:pPr>
            <a:r>
              <a:rPr lang="en-GB" b="0" i="0" dirty="0">
                <a:solidFill>
                  <a:srgbClr val="2C2D2F"/>
                </a:solidFill>
                <a:effectLst/>
                <a:latin typeface="Roboto" panose="02000000000000000000" pitchFamily="2" charset="0"/>
              </a:rPr>
              <a:t>Wait patiently if the driver in front is a learner, elderly or hesitant</a:t>
            </a:r>
          </a:p>
          <a:p>
            <a:pPr algn="l">
              <a:buFont typeface="Arial" panose="020B0604020202020204" pitchFamily="34" charset="0"/>
              <a:buChar char="•"/>
            </a:pPr>
            <a:r>
              <a:rPr lang="en-GB" b="0" i="0" dirty="0">
                <a:solidFill>
                  <a:srgbClr val="2C2D2F"/>
                </a:solidFill>
                <a:effectLst/>
                <a:latin typeface="Roboto" panose="02000000000000000000" pitchFamily="2" charset="0"/>
              </a:rPr>
              <a:t>Look out for vulnerable road users such as cyclists, pedestrians, motorcyclists and children – these are often obscured so using all of your mirrors is essential</a:t>
            </a:r>
          </a:p>
          <a:p>
            <a:pPr algn="l">
              <a:buFont typeface="Arial" panose="020B0604020202020204" pitchFamily="34" charset="0"/>
              <a:buChar char="•"/>
            </a:pPr>
            <a:r>
              <a:rPr lang="en-GB" b="0" i="0" dirty="0">
                <a:solidFill>
                  <a:srgbClr val="2C2D2F"/>
                </a:solidFill>
                <a:effectLst/>
                <a:latin typeface="Roboto" panose="02000000000000000000" pitchFamily="2" charset="0"/>
              </a:rPr>
              <a:t>Concentrate on the road at all times</a:t>
            </a:r>
          </a:p>
          <a:p>
            <a:pPr algn="l">
              <a:buFont typeface="Arial" panose="020B0604020202020204" pitchFamily="34" charset="0"/>
              <a:buChar char="•"/>
            </a:pPr>
            <a:r>
              <a:rPr lang="en-GB" b="0" i="0" dirty="0">
                <a:solidFill>
                  <a:srgbClr val="2C2D2F"/>
                </a:solidFill>
                <a:effectLst/>
                <a:latin typeface="Roboto" panose="02000000000000000000" pitchFamily="2" charset="0"/>
              </a:rPr>
              <a:t>Plan their journey so that they have plenty of time to get to their destination if there are delays</a:t>
            </a:r>
          </a:p>
          <a:p>
            <a:endParaRPr lang="en-GB" dirty="0"/>
          </a:p>
        </p:txBody>
      </p:sp>
    </p:spTree>
    <p:extLst>
      <p:ext uri="{BB962C8B-B14F-4D97-AF65-F5344CB8AC3E}">
        <p14:creationId xmlns:p14="http://schemas.microsoft.com/office/powerpoint/2010/main" val="3450707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1900</Words>
  <Application>Microsoft Office PowerPoint</Application>
  <PresentationFormat>Widescreen</PresentationFormat>
  <Paragraphs>113</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Roboto</vt:lpstr>
      <vt:lpstr>Office Theme</vt:lpstr>
      <vt:lpstr>Bitmap Image</vt:lpstr>
      <vt:lpstr>Driving Theory Workshop </vt:lpstr>
      <vt:lpstr>Multiple Choice Section:</vt:lpstr>
      <vt:lpstr>Attitude:</vt:lpstr>
      <vt:lpstr>Driving with manners</vt:lpstr>
      <vt:lpstr>Helping other road users</vt:lpstr>
      <vt:lpstr>Helping other road users</vt:lpstr>
      <vt:lpstr>Using horn and lights</vt:lpstr>
      <vt:lpstr>Animals on the road</vt:lpstr>
      <vt:lpstr>Good drivers always…</vt:lpstr>
      <vt:lpstr>Bad drivers always</vt:lpstr>
      <vt:lpstr>Tailgating </vt:lpstr>
      <vt:lpstr>Giving priority to others:</vt:lpstr>
      <vt:lpstr>Priority: Emergency vehicles</vt:lpstr>
      <vt:lpstr>Priority: buses</vt:lpstr>
      <vt:lpstr>Priority: Unmarked crossroads</vt:lpstr>
      <vt:lpstr>Priority: Pedestrians</vt:lpstr>
      <vt:lpstr>Types of crossings:</vt:lpstr>
      <vt:lpstr>Types of crossings:</vt:lpstr>
      <vt:lpstr>Useful links and practice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Theory Workshop Attitude</dc:title>
  <dc:creator>Ahsan Iqbal</dc:creator>
  <cp:lastModifiedBy>Ahsan Iqbal</cp:lastModifiedBy>
  <cp:revision>3</cp:revision>
  <dcterms:created xsi:type="dcterms:W3CDTF">2022-03-21T10:00:53Z</dcterms:created>
  <dcterms:modified xsi:type="dcterms:W3CDTF">2022-03-21T21:38:14Z</dcterms:modified>
</cp:coreProperties>
</file>